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341" r:id="rId3"/>
    <p:sldId id="340" r:id="rId4"/>
    <p:sldId id="324" r:id="rId5"/>
    <p:sldId id="338" r:id="rId6"/>
    <p:sldId id="339" r:id="rId7"/>
    <p:sldId id="257" r:id="rId8"/>
    <p:sldId id="279" r:id="rId9"/>
    <p:sldId id="283" r:id="rId10"/>
    <p:sldId id="280" r:id="rId11"/>
    <p:sldId id="348" r:id="rId12"/>
    <p:sldId id="359" r:id="rId13"/>
    <p:sldId id="365" r:id="rId14"/>
    <p:sldId id="327" r:id="rId15"/>
    <p:sldId id="362" r:id="rId16"/>
    <p:sldId id="328" r:id="rId17"/>
    <p:sldId id="329" r:id="rId18"/>
    <p:sldId id="334" r:id="rId19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896"/>
    <a:srgbClr val="ABF369"/>
    <a:srgbClr val="FFFF99"/>
    <a:srgbClr val="35759D"/>
    <a:srgbClr val="006600"/>
    <a:srgbClr val="FF9900"/>
    <a:srgbClr val="B92D14"/>
    <a:srgbClr val="35B19D"/>
    <a:srgbClr val="00CC99"/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470" autoAdjust="0"/>
    <p:restoredTop sz="95596" autoAdjust="0"/>
  </p:normalViewPr>
  <p:slideViewPr>
    <p:cSldViewPr>
      <p:cViewPr varScale="1">
        <p:scale>
          <a:sx n="110" d="100"/>
          <a:sy n="110" d="100"/>
        </p:scale>
        <p:origin x="2172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DDDFBC1-AE08-444D-92CB-C31BA6F58776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F67201F-93EA-4122-A534-C828E352688A}">
      <dgm:prSet phldrT="[Текст]" custT="1"/>
      <dgm:spPr/>
      <dgm:t>
        <a:bodyPr/>
        <a:lstStyle/>
        <a:p>
          <a:r>
            <a:rPr lang="ru-RU" sz="1600" b="0" dirty="0" smtClean="0">
              <a:latin typeface="Arial" panose="020B0604020202020204" pitchFamily="34" charset="0"/>
              <a:cs typeface="Arial" panose="020B0604020202020204" pitchFamily="34" charset="0"/>
            </a:rPr>
            <a:t>Дни открытых дверей </a:t>
          </a:r>
          <a:br>
            <a:rPr lang="ru-RU" sz="1600" b="0" dirty="0" smtClean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1600" b="1" dirty="0" smtClean="0">
              <a:latin typeface="Arial" panose="020B0604020202020204" pitchFamily="34" charset="0"/>
              <a:cs typeface="Arial" panose="020B0604020202020204" pitchFamily="34" charset="0"/>
            </a:rPr>
            <a:t>в апреле, мае</a:t>
          </a:r>
          <a:endParaRPr lang="ru-RU" sz="1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A9C6D81-5A03-45D0-86A2-5CCCDB0FA507}" type="parTrans" cxnId="{F526175D-007A-4E31-BBE1-0F690FBE8045}">
      <dgm:prSet/>
      <dgm:spPr/>
      <dgm:t>
        <a:bodyPr/>
        <a:lstStyle/>
        <a:p>
          <a:endParaRPr lang="ru-RU"/>
        </a:p>
      </dgm:t>
    </dgm:pt>
    <dgm:pt modelId="{8027EFD9-35FC-4B62-A36A-85DA0431C586}" type="sibTrans" cxnId="{F526175D-007A-4E31-BBE1-0F690FBE8045}">
      <dgm:prSet/>
      <dgm:spPr/>
      <dgm:t>
        <a:bodyPr/>
        <a:lstStyle/>
        <a:p>
          <a:endParaRPr lang="ru-RU"/>
        </a:p>
      </dgm:t>
    </dgm:pt>
    <dgm:pt modelId="{65A1E7E9-3F4F-45CA-A480-5E48124BC23C}">
      <dgm:prSet phldrT="[Текст]" custT="1"/>
      <dgm:spPr/>
      <dgm:t>
        <a:bodyPr/>
        <a:lstStyle/>
        <a:p>
          <a:r>
            <a:rPr lang="ru-RU" sz="1600" b="0" dirty="0" err="1" smtClean="0">
              <a:latin typeface="Arial" panose="020B0604020202020204" pitchFamily="34" charset="0"/>
              <a:cs typeface="Arial" panose="020B0604020202020204" pitchFamily="34" charset="0"/>
            </a:rPr>
            <a:t>Вебинары</a:t>
          </a:r>
          <a:endParaRPr lang="ru-RU" sz="1600" b="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ru-RU" sz="1600" b="1" dirty="0" smtClean="0">
              <a:latin typeface="Arial" panose="020B0604020202020204" pitchFamily="34" charset="0"/>
              <a:cs typeface="Arial" panose="020B0604020202020204" pitchFamily="34" charset="0"/>
            </a:rPr>
            <a:t>в мае и июне</a:t>
          </a:r>
          <a:endParaRPr lang="ru-RU" sz="1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519414A-EA48-4444-8E16-E758F6C22E0A}" type="parTrans" cxnId="{8DC4AD9F-5285-4879-9FAB-B328166E0724}">
      <dgm:prSet/>
      <dgm:spPr/>
      <dgm:t>
        <a:bodyPr/>
        <a:lstStyle/>
        <a:p>
          <a:endParaRPr lang="ru-RU"/>
        </a:p>
      </dgm:t>
    </dgm:pt>
    <dgm:pt modelId="{2CBACF08-EAE3-421C-83B6-7C159152BF57}" type="sibTrans" cxnId="{8DC4AD9F-5285-4879-9FAB-B328166E0724}">
      <dgm:prSet/>
      <dgm:spPr/>
      <dgm:t>
        <a:bodyPr/>
        <a:lstStyle/>
        <a:p>
          <a:endParaRPr lang="ru-RU"/>
        </a:p>
      </dgm:t>
    </dgm:pt>
    <dgm:pt modelId="{7C78DB45-44F3-40A5-8C36-A1610AFF02D9}">
      <dgm:prSet phldrT="[Текст]" custT="1"/>
      <dgm:spPr/>
      <dgm:t>
        <a:bodyPr/>
        <a:lstStyle/>
        <a:p>
          <a:r>
            <a:rPr lang="ru-RU" sz="1600" b="0" dirty="0" smtClean="0">
              <a:latin typeface="Arial" panose="020B0604020202020204" pitchFamily="34" charset="0"/>
              <a:cs typeface="Arial" panose="020B0604020202020204" pitchFamily="34" charset="0"/>
            </a:rPr>
            <a:t>Подача документов </a:t>
          </a:r>
          <a:br>
            <a:rPr lang="ru-RU" sz="1600" b="0" dirty="0" smtClean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1600" b="1" dirty="0" smtClean="0">
              <a:latin typeface="Arial" panose="020B0604020202020204" pitchFamily="34" charset="0"/>
              <a:cs typeface="Arial" panose="020B0604020202020204" pitchFamily="34" charset="0"/>
            </a:rPr>
            <a:t>с 21 июня </a:t>
          </a:r>
          <a:br>
            <a:rPr lang="ru-RU" sz="1600" b="1" dirty="0" smtClean="0">
              <a:latin typeface="Arial" panose="020B0604020202020204" pitchFamily="34" charset="0"/>
              <a:cs typeface="Arial" panose="020B0604020202020204" pitchFamily="34" charset="0"/>
            </a:rPr>
          </a:br>
          <a:endParaRPr lang="ru-RU" sz="1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2CFB0DB-C1CB-4F37-96C7-919D3CD8481D}" type="parTrans" cxnId="{C65AC5B3-F742-40C1-957C-7B4FE118D174}">
      <dgm:prSet/>
      <dgm:spPr/>
      <dgm:t>
        <a:bodyPr/>
        <a:lstStyle/>
        <a:p>
          <a:endParaRPr lang="ru-RU"/>
        </a:p>
      </dgm:t>
    </dgm:pt>
    <dgm:pt modelId="{A45D98FC-A590-4BF7-B720-8A930414F1B6}" type="sibTrans" cxnId="{C65AC5B3-F742-40C1-957C-7B4FE118D174}">
      <dgm:prSet/>
      <dgm:spPr/>
      <dgm:t>
        <a:bodyPr/>
        <a:lstStyle/>
        <a:p>
          <a:endParaRPr lang="ru-RU"/>
        </a:p>
      </dgm:t>
    </dgm:pt>
    <dgm:pt modelId="{9C0C0418-F589-4AE5-8756-9D540E836BBA}">
      <dgm:prSet phldrT="[Текст]" custT="1"/>
      <dgm:spPr/>
      <dgm:t>
        <a:bodyPr/>
        <a:lstStyle/>
        <a:p>
          <a:r>
            <a:rPr lang="ru-RU" sz="1600" b="0" dirty="0" smtClean="0">
              <a:latin typeface="Arial" panose="020B0604020202020204" pitchFamily="34" charset="0"/>
              <a:cs typeface="Arial" panose="020B0604020202020204" pitchFamily="34" charset="0"/>
            </a:rPr>
            <a:t>Сдача экзамена</a:t>
          </a:r>
        </a:p>
        <a:p>
          <a:r>
            <a:rPr lang="ru-RU" sz="1600" b="1" dirty="0" smtClean="0">
              <a:latin typeface="Arial" panose="020B0604020202020204" pitchFamily="34" charset="0"/>
              <a:cs typeface="Arial" panose="020B0604020202020204" pitchFamily="34" charset="0"/>
            </a:rPr>
            <a:t>21-31 июля</a:t>
          </a:r>
          <a:endParaRPr lang="ru-RU" sz="1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5429EFD-B97A-442B-8297-702796A104BA}" type="parTrans" cxnId="{75DE2A5C-2E74-4B9E-950A-9036CD7FBDE1}">
      <dgm:prSet/>
      <dgm:spPr/>
      <dgm:t>
        <a:bodyPr/>
        <a:lstStyle/>
        <a:p>
          <a:endParaRPr lang="ru-RU"/>
        </a:p>
      </dgm:t>
    </dgm:pt>
    <dgm:pt modelId="{A584AEBB-0F28-44BD-86CB-8CC0CB42FE1C}" type="sibTrans" cxnId="{75DE2A5C-2E74-4B9E-950A-9036CD7FBDE1}">
      <dgm:prSet/>
      <dgm:spPr/>
      <dgm:t>
        <a:bodyPr/>
        <a:lstStyle/>
        <a:p>
          <a:endParaRPr lang="ru-RU"/>
        </a:p>
      </dgm:t>
    </dgm:pt>
    <dgm:pt modelId="{5D4D8A7A-6CC6-4C03-B5DF-D3964B7B4A09}">
      <dgm:prSet phldrT="[Текст]" custT="1"/>
      <dgm:spPr/>
      <dgm:t>
        <a:bodyPr/>
        <a:lstStyle/>
        <a:p>
          <a:r>
            <a:rPr lang="ru-RU" sz="1600" b="0" dirty="0" err="1" smtClean="0">
              <a:latin typeface="Arial" panose="020B0604020202020204" pitchFamily="34" charset="0"/>
              <a:cs typeface="Arial" panose="020B0604020202020204" pitchFamily="34" charset="0"/>
            </a:rPr>
            <a:t>Организацион-ное</a:t>
          </a:r>
          <a:r>
            <a:rPr lang="ru-RU" sz="1600" b="0" dirty="0" smtClean="0">
              <a:latin typeface="Arial" panose="020B0604020202020204" pitchFamily="34" charset="0"/>
              <a:cs typeface="Arial" panose="020B0604020202020204" pitchFamily="34" charset="0"/>
            </a:rPr>
            <a:t> собрание (</a:t>
          </a:r>
          <a:r>
            <a:rPr lang="ru-RU" sz="1600" b="1" dirty="0" smtClean="0">
              <a:latin typeface="Arial" panose="020B0604020202020204" pitchFamily="34" charset="0"/>
              <a:cs typeface="Arial" panose="020B0604020202020204" pitchFamily="34" charset="0"/>
            </a:rPr>
            <a:t>приблизи-тельная дата – 6 августа</a:t>
          </a:r>
          <a:r>
            <a:rPr lang="ru-RU" sz="1600" b="0" dirty="0" smtClean="0">
              <a:latin typeface="Arial" panose="020B0604020202020204" pitchFamily="34" charset="0"/>
              <a:cs typeface="Arial" panose="020B0604020202020204" pitchFamily="34" charset="0"/>
            </a:rPr>
            <a:t>)</a:t>
          </a:r>
          <a:endParaRPr lang="ru-RU" sz="16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C5FFBE4-7A35-4EB2-882B-85137DECE1B7}" type="parTrans" cxnId="{31865546-7696-4F76-AB82-513184276053}">
      <dgm:prSet/>
      <dgm:spPr/>
      <dgm:t>
        <a:bodyPr/>
        <a:lstStyle/>
        <a:p>
          <a:endParaRPr lang="ru-RU"/>
        </a:p>
      </dgm:t>
    </dgm:pt>
    <dgm:pt modelId="{52DB495F-F0D8-4661-A699-837D2CC579D5}" type="sibTrans" cxnId="{31865546-7696-4F76-AB82-513184276053}">
      <dgm:prSet/>
      <dgm:spPr/>
      <dgm:t>
        <a:bodyPr/>
        <a:lstStyle/>
        <a:p>
          <a:endParaRPr lang="ru-RU"/>
        </a:p>
      </dgm:t>
    </dgm:pt>
    <dgm:pt modelId="{24E657CC-71AB-409E-9DBA-9B8CA0F90CA1}" type="pres">
      <dgm:prSet presAssocID="{FDDDFBC1-AE08-444D-92CB-C31BA6F58776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3E34427F-A4C8-4468-922A-927965CB4A55}" type="pres">
      <dgm:prSet presAssocID="{8F67201F-93EA-4122-A534-C828E352688A}" presName="composite" presStyleCnt="0"/>
      <dgm:spPr/>
    </dgm:pt>
    <dgm:pt modelId="{70B3B51A-DDD6-45A7-B467-BE07CC0AC7F3}" type="pres">
      <dgm:prSet presAssocID="{8F67201F-93EA-4122-A534-C828E352688A}" presName="LShape" presStyleLbl="alignNode1" presStyleIdx="0" presStyleCnt="9"/>
      <dgm:spPr>
        <a:solidFill>
          <a:srgbClr val="92D050"/>
        </a:solidFill>
      </dgm:spPr>
      <dgm:t>
        <a:bodyPr/>
        <a:lstStyle/>
        <a:p>
          <a:endParaRPr lang="ru-RU"/>
        </a:p>
      </dgm:t>
    </dgm:pt>
    <dgm:pt modelId="{B9A3668E-B7C5-4F83-8B6C-8018A2E6ADAA}" type="pres">
      <dgm:prSet presAssocID="{8F67201F-93EA-4122-A534-C828E352688A}" presName="ParentText" presStyleLbl="revTx" presStyleIdx="0" presStyleCnt="5" custScaleX="9792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471AFF-A8F6-41EE-B7BC-C1C2A80431E1}" type="pres">
      <dgm:prSet presAssocID="{8F67201F-93EA-4122-A534-C828E352688A}" presName="Triangle" presStyleLbl="alignNode1" presStyleIdx="1" presStyleCnt="9"/>
      <dgm:spPr>
        <a:solidFill>
          <a:srgbClr val="92D050"/>
        </a:solidFill>
      </dgm:spPr>
      <dgm:t>
        <a:bodyPr/>
        <a:lstStyle/>
        <a:p>
          <a:endParaRPr lang="ru-RU"/>
        </a:p>
      </dgm:t>
    </dgm:pt>
    <dgm:pt modelId="{1AC5765B-6FBA-40FD-BED3-C80F900AE313}" type="pres">
      <dgm:prSet presAssocID="{8027EFD9-35FC-4B62-A36A-85DA0431C586}" presName="sibTrans" presStyleCnt="0"/>
      <dgm:spPr/>
    </dgm:pt>
    <dgm:pt modelId="{26B15FE1-7834-4BD6-9F97-1610988A0020}" type="pres">
      <dgm:prSet presAssocID="{8027EFD9-35FC-4B62-A36A-85DA0431C586}" presName="space" presStyleCnt="0"/>
      <dgm:spPr/>
    </dgm:pt>
    <dgm:pt modelId="{15153809-EBDE-4310-9113-CD5294981F25}" type="pres">
      <dgm:prSet presAssocID="{65A1E7E9-3F4F-45CA-A480-5E48124BC23C}" presName="composite" presStyleCnt="0"/>
      <dgm:spPr/>
    </dgm:pt>
    <dgm:pt modelId="{44AA4490-D533-4B3F-A73B-B6DE43F3DE3E}" type="pres">
      <dgm:prSet presAssocID="{65A1E7E9-3F4F-45CA-A480-5E48124BC23C}" presName="LShape" presStyleLbl="alignNode1" presStyleIdx="2" presStyleCnt="9"/>
      <dgm:spPr>
        <a:solidFill>
          <a:srgbClr val="92D050"/>
        </a:solidFill>
      </dgm:spPr>
      <dgm:t>
        <a:bodyPr/>
        <a:lstStyle/>
        <a:p>
          <a:endParaRPr lang="ru-RU"/>
        </a:p>
      </dgm:t>
    </dgm:pt>
    <dgm:pt modelId="{13ADB874-09D3-40DD-812D-9E752D04109D}" type="pres">
      <dgm:prSet presAssocID="{65A1E7E9-3F4F-45CA-A480-5E48124BC23C}" presName="ParentText" presStyleLbl="revTx" presStyleIdx="1" presStyleCnt="5" custScaleX="9990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A0FAB8-8105-41D3-8F39-E2016D703C5F}" type="pres">
      <dgm:prSet presAssocID="{65A1E7E9-3F4F-45CA-A480-5E48124BC23C}" presName="Triangle" presStyleLbl="alignNode1" presStyleIdx="3" presStyleCnt="9"/>
      <dgm:spPr>
        <a:solidFill>
          <a:srgbClr val="92D050"/>
        </a:solidFill>
      </dgm:spPr>
      <dgm:t>
        <a:bodyPr/>
        <a:lstStyle/>
        <a:p>
          <a:endParaRPr lang="ru-RU"/>
        </a:p>
      </dgm:t>
    </dgm:pt>
    <dgm:pt modelId="{556BAC72-84BA-4E3C-8CD9-91783521D392}" type="pres">
      <dgm:prSet presAssocID="{2CBACF08-EAE3-421C-83B6-7C159152BF57}" presName="sibTrans" presStyleCnt="0"/>
      <dgm:spPr/>
    </dgm:pt>
    <dgm:pt modelId="{D8076CE3-7BDA-4272-8594-44AF5A5B524E}" type="pres">
      <dgm:prSet presAssocID="{2CBACF08-EAE3-421C-83B6-7C159152BF57}" presName="space" presStyleCnt="0"/>
      <dgm:spPr/>
    </dgm:pt>
    <dgm:pt modelId="{40137CBA-0AAD-402B-854A-A0F893168A1B}" type="pres">
      <dgm:prSet presAssocID="{7C78DB45-44F3-40A5-8C36-A1610AFF02D9}" presName="composite" presStyleCnt="0"/>
      <dgm:spPr/>
    </dgm:pt>
    <dgm:pt modelId="{52DD434B-7115-4DEC-BC02-A093B0743C31}" type="pres">
      <dgm:prSet presAssocID="{7C78DB45-44F3-40A5-8C36-A1610AFF02D9}" presName="LShape" presStyleLbl="alignNode1" presStyleIdx="4" presStyleCnt="9" custLinFactNeighborX="-2557" custLinFactNeighborY="-15278"/>
      <dgm:spPr>
        <a:solidFill>
          <a:srgbClr val="92D050"/>
        </a:solidFill>
      </dgm:spPr>
      <dgm:t>
        <a:bodyPr/>
        <a:lstStyle/>
        <a:p>
          <a:endParaRPr lang="ru-RU"/>
        </a:p>
      </dgm:t>
    </dgm:pt>
    <dgm:pt modelId="{DDE9F332-EAC4-42BC-91EA-4CDFC7AE3180}" type="pres">
      <dgm:prSet presAssocID="{7C78DB45-44F3-40A5-8C36-A1610AFF02D9}" presName="ParentText" presStyleLbl="revTx" presStyleIdx="2" presStyleCnt="5" custScaleY="43100" custLinFactNeighborX="1483" custLinFactNeighborY="-235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2B6A57-B5B5-40B3-8577-92C7B500B1D6}" type="pres">
      <dgm:prSet presAssocID="{7C78DB45-44F3-40A5-8C36-A1610AFF02D9}" presName="Triangle" presStyleLbl="alignNode1" presStyleIdx="5" presStyleCnt="9"/>
      <dgm:spPr>
        <a:solidFill>
          <a:srgbClr val="92D050"/>
        </a:solidFill>
      </dgm:spPr>
      <dgm:t>
        <a:bodyPr/>
        <a:lstStyle/>
        <a:p>
          <a:endParaRPr lang="ru-RU"/>
        </a:p>
      </dgm:t>
    </dgm:pt>
    <dgm:pt modelId="{FB7C77E1-89E8-4F3A-99BF-7FA8477F1488}" type="pres">
      <dgm:prSet presAssocID="{A45D98FC-A590-4BF7-B720-8A930414F1B6}" presName="sibTrans" presStyleCnt="0"/>
      <dgm:spPr/>
    </dgm:pt>
    <dgm:pt modelId="{FFB140B5-49CA-47B7-AB34-3604C2B496F3}" type="pres">
      <dgm:prSet presAssocID="{A45D98FC-A590-4BF7-B720-8A930414F1B6}" presName="space" presStyleCnt="0"/>
      <dgm:spPr/>
    </dgm:pt>
    <dgm:pt modelId="{86070CA3-1751-49A1-BCEB-AD71A44C57F5}" type="pres">
      <dgm:prSet presAssocID="{9C0C0418-F589-4AE5-8756-9D540E836BBA}" presName="composite" presStyleCnt="0"/>
      <dgm:spPr/>
    </dgm:pt>
    <dgm:pt modelId="{CFB331B8-DAED-4EF5-926D-E577AEF35E3D}" type="pres">
      <dgm:prSet presAssocID="{9C0C0418-F589-4AE5-8756-9D540E836BBA}" presName="LShape" presStyleLbl="alignNode1" presStyleIdx="6" presStyleCnt="9" custScaleX="99362"/>
      <dgm:spPr>
        <a:solidFill>
          <a:srgbClr val="92D050"/>
        </a:solidFill>
      </dgm:spPr>
      <dgm:t>
        <a:bodyPr/>
        <a:lstStyle/>
        <a:p>
          <a:endParaRPr lang="ru-RU"/>
        </a:p>
      </dgm:t>
    </dgm:pt>
    <dgm:pt modelId="{34DB1FC5-055A-46EE-A319-C511384BA021}" type="pres">
      <dgm:prSet presAssocID="{9C0C0418-F589-4AE5-8756-9D540E836BBA}" presName="ParentText" presStyleLbl="revTx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97463C-5EA0-4D73-B981-09D392AA3C54}" type="pres">
      <dgm:prSet presAssocID="{9C0C0418-F589-4AE5-8756-9D540E836BBA}" presName="Triangle" presStyleLbl="alignNode1" presStyleIdx="7" presStyleCnt="9"/>
      <dgm:spPr>
        <a:solidFill>
          <a:srgbClr val="92D050"/>
        </a:solidFill>
      </dgm:spPr>
      <dgm:t>
        <a:bodyPr/>
        <a:lstStyle/>
        <a:p>
          <a:endParaRPr lang="ru-RU"/>
        </a:p>
      </dgm:t>
    </dgm:pt>
    <dgm:pt modelId="{5AA0781E-AB58-4459-9EDE-211C28BC08EB}" type="pres">
      <dgm:prSet presAssocID="{A584AEBB-0F28-44BD-86CB-8CC0CB42FE1C}" presName="sibTrans" presStyleCnt="0"/>
      <dgm:spPr/>
    </dgm:pt>
    <dgm:pt modelId="{F91D2A5C-E0A3-417D-89F1-AA99A677BDF3}" type="pres">
      <dgm:prSet presAssocID="{A584AEBB-0F28-44BD-86CB-8CC0CB42FE1C}" presName="space" presStyleCnt="0"/>
      <dgm:spPr/>
    </dgm:pt>
    <dgm:pt modelId="{2569C9B4-4C1D-49BF-89E3-A3EC64F38D57}" type="pres">
      <dgm:prSet presAssocID="{5D4D8A7A-6CC6-4C03-B5DF-D3964B7B4A09}" presName="composite" presStyleCnt="0"/>
      <dgm:spPr/>
    </dgm:pt>
    <dgm:pt modelId="{01D07967-4B12-4E96-8B11-F50FE3421345}" type="pres">
      <dgm:prSet presAssocID="{5D4D8A7A-6CC6-4C03-B5DF-D3964B7B4A09}" presName="LShape" presStyleLbl="alignNode1" presStyleIdx="8" presStyleCnt="9" custScaleX="114622"/>
      <dgm:spPr>
        <a:solidFill>
          <a:srgbClr val="92D050"/>
        </a:solidFill>
      </dgm:spPr>
      <dgm:t>
        <a:bodyPr/>
        <a:lstStyle/>
        <a:p>
          <a:endParaRPr lang="ru-RU"/>
        </a:p>
      </dgm:t>
    </dgm:pt>
    <dgm:pt modelId="{DE568285-7735-4689-B436-5780DE92A247}" type="pres">
      <dgm:prSet presAssocID="{5D4D8A7A-6CC6-4C03-B5DF-D3964B7B4A09}" presName="ParentText" presStyleLbl="revTx" presStyleIdx="4" presStyleCnt="5" custScaleX="111749" custLinFactNeighborX="6645" custLinFactNeighborY="26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1865546-7696-4F76-AB82-513184276053}" srcId="{FDDDFBC1-AE08-444D-92CB-C31BA6F58776}" destId="{5D4D8A7A-6CC6-4C03-B5DF-D3964B7B4A09}" srcOrd="4" destOrd="0" parTransId="{CC5FFBE4-7A35-4EB2-882B-85137DECE1B7}" sibTransId="{52DB495F-F0D8-4661-A699-837D2CC579D5}"/>
    <dgm:cxn modelId="{F526175D-007A-4E31-BBE1-0F690FBE8045}" srcId="{FDDDFBC1-AE08-444D-92CB-C31BA6F58776}" destId="{8F67201F-93EA-4122-A534-C828E352688A}" srcOrd="0" destOrd="0" parTransId="{9A9C6D81-5A03-45D0-86A2-5CCCDB0FA507}" sibTransId="{8027EFD9-35FC-4B62-A36A-85DA0431C586}"/>
    <dgm:cxn modelId="{75DE2A5C-2E74-4B9E-950A-9036CD7FBDE1}" srcId="{FDDDFBC1-AE08-444D-92CB-C31BA6F58776}" destId="{9C0C0418-F589-4AE5-8756-9D540E836BBA}" srcOrd="3" destOrd="0" parTransId="{45429EFD-B97A-442B-8297-702796A104BA}" sibTransId="{A584AEBB-0F28-44BD-86CB-8CC0CB42FE1C}"/>
    <dgm:cxn modelId="{260A443F-F685-4A61-A306-5EC7A7DF4005}" type="presOf" srcId="{FDDDFBC1-AE08-444D-92CB-C31BA6F58776}" destId="{24E657CC-71AB-409E-9DBA-9B8CA0F90CA1}" srcOrd="0" destOrd="0" presId="urn:microsoft.com/office/officeart/2009/3/layout/StepUpProcess"/>
    <dgm:cxn modelId="{36E9E288-DEAC-439F-BEDC-A78853D39B23}" type="presOf" srcId="{8F67201F-93EA-4122-A534-C828E352688A}" destId="{B9A3668E-B7C5-4F83-8B6C-8018A2E6ADAA}" srcOrd="0" destOrd="0" presId="urn:microsoft.com/office/officeart/2009/3/layout/StepUpProcess"/>
    <dgm:cxn modelId="{76E0A763-3B35-4E8C-B7DD-87BD90125286}" type="presOf" srcId="{5D4D8A7A-6CC6-4C03-B5DF-D3964B7B4A09}" destId="{DE568285-7735-4689-B436-5780DE92A247}" srcOrd="0" destOrd="0" presId="urn:microsoft.com/office/officeart/2009/3/layout/StepUpProcess"/>
    <dgm:cxn modelId="{C65AC5B3-F742-40C1-957C-7B4FE118D174}" srcId="{FDDDFBC1-AE08-444D-92CB-C31BA6F58776}" destId="{7C78DB45-44F3-40A5-8C36-A1610AFF02D9}" srcOrd="2" destOrd="0" parTransId="{F2CFB0DB-C1CB-4F37-96C7-919D3CD8481D}" sibTransId="{A45D98FC-A590-4BF7-B720-8A930414F1B6}"/>
    <dgm:cxn modelId="{8DC4AD9F-5285-4879-9FAB-B328166E0724}" srcId="{FDDDFBC1-AE08-444D-92CB-C31BA6F58776}" destId="{65A1E7E9-3F4F-45CA-A480-5E48124BC23C}" srcOrd="1" destOrd="0" parTransId="{A519414A-EA48-4444-8E16-E758F6C22E0A}" sibTransId="{2CBACF08-EAE3-421C-83B6-7C159152BF57}"/>
    <dgm:cxn modelId="{CAFE9874-6869-4BE7-99E6-1C184B77E605}" type="presOf" srcId="{9C0C0418-F589-4AE5-8756-9D540E836BBA}" destId="{34DB1FC5-055A-46EE-A319-C511384BA021}" srcOrd="0" destOrd="0" presId="urn:microsoft.com/office/officeart/2009/3/layout/StepUpProcess"/>
    <dgm:cxn modelId="{976CFFF4-0C86-48FC-85C1-FD1CD492BB60}" type="presOf" srcId="{65A1E7E9-3F4F-45CA-A480-5E48124BC23C}" destId="{13ADB874-09D3-40DD-812D-9E752D04109D}" srcOrd="0" destOrd="0" presId="urn:microsoft.com/office/officeart/2009/3/layout/StepUpProcess"/>
    <dgm:cxn modelId="{8D2E58D3-2EBD-4575-BFA7-00821A1E215C}" type="presOf" srcId="{7C78DB45-44F3-40A5-8C36-A1610AFF02D9}" destId="{DDE9F332-EAC4-42BC-91EA-4CDFC7AE3180}" srcOrd="0" destOrd="0" presId="urn:microsoft.com/office/officeart/2009/3/layout/StepUpProcess"/>
    <dgm:cxn modelId="{EBD7849D-C1E6-44FA-A634-014ACB5EAC34}" type="presParOf" srcId="{24E657CC-71AB-409E-9DBA-9B8CA0F90CA1}" destId="{3E34427F-A4C8-4468-922A-927965CB4A55}" srcOrd="0" destOrd="0" presId="urn:microsoft.com/office/officeart/2009/3/layout/StepUpProcess"/>
    <dgm:cxn modelId="{CC19D4FC-CB1A-4DFF-9589-9FF49F3C7E9C}" type="presParOf" srcId="{3E34427F-A4C8-4468-922A-927965CB4A55}" destId="{70B3B51A-DDD6-45A7-B467-BE07CC0AC7F3}" srcOrd="0" destOrd="0" presId="urn:microsoft.com/office/officeart/2009/3/layout/StepUpProcess"/>
    <dgm:cxn modelId="{F55CC539-3587-49CB-AB0E-124012A27EC3}" type="presParOf" srcId="{3E34427F-A4C8-4468-922A-927965CB4A55}" destId="{B9A3668E-B7C5-4F83-8B6C-8018A2E6ADAA}" srcOrd="1" destOrd="0" presId="urn:microsoft.com/office/officeart/2009/3/layout/StepUpProcess"/>
    <dgm:cxn modelId="{580FEBAF-8068-4575-9EE4-55D99077E46E}" type="presParOf" srcId="{3E34427F-A4C8-4468-922A-927965CB4A55}" destId="{76471AFF-A8F6-41EE-B7BC-C1C2A80431E1}" srcOrd="2" destOrd="0" presId="urn:microsoft.com/office/officeart/2009/3/layout/StepUpProcess"/>
    <dgm:cxn modelId="{D62A7A21-C922-479C-B3CF-B25F8E33C9AF}" type="presParOf" srcId="{24E657CC-71AB-409E-9DBA-9B8CA0F90CA1}" destId="{1AC5765B-6FBA-40FD-BED3-C80F900AE313}" srcOrd="1" destOrd="0" presId="urn:microsoft.com/office/officeart/2009/3/layout/StepUpProcess"/>
    <dgm:cxn modelId="{94069FB9-19C0-4FF7-A34B-D7FDFC21374E}" type="presParOf" srcId="{1AC5765B-6FBA-40FD-BED3-C80F900AE313}" destId="{26B15FE1-7834-4BD6-9F97-1610988A0020}" srcOrd="0" destOrd="0" presId="urn:microsoft.com/office/officeart/2009/3/layout/StepUpProcess"/>
    <dgm:cxn modelId="{49AFBFDC-6F2F-40B0-BEB0-870DB4ACE5C5}" type="presParOf" srcId="{24E657CC-71AB-409E-9DBA-9B8CA0F90CA1}" destId="{15153809-EBDE-4310-9113-CD5294981F25}" srcOrd="2" destOrd="0" presId="urn:microsoft.com/office/officeart/2009/3/layout/StepUpProcess"/>
    <dgm:cxn modelId="{F412447D-0D3E-4049-8365-860564133A8B}" type="presParOf" srcId="{15153809-EBDE-4310-9113-CD5294981F25}" destId="{44AA4490-D533-4B3F-A73B-B6DE43F3DE3E}" srcOrd="0" destOrd="0" presId="urn:microsoft.com/office/officeart/2009/3/layout/StepUpProcess"/>
    <dgm:cxn modelId="{FD0C02FF-0343-40E1-929F-9A9B9BB43040}" type="presParOf" srcId="{15153809-EBDE-4310-9113-CD5294981F25}" destId="{13ADB874-09D3-40DD-812D-9E752D04109D}" srcOrd="1" destOrd="0" presId="urn:microsoft.com/office/officeart/2009/3/layout/StepUpProcess"/>
    <dgm:cxn modelId="{A226721D-738A-49D0-8255-654AA5E2AC68}" type="presParOf" srcId="{15153809-EBDE-4310-9113-CD5294981F25}" destId="{74A0FAB8-8105-41D3-8F39-E2016D703C5F}" srcOrd="2" destOrd="0" presId="urn:microsoft.com/office/officeart/2009/3/layout/StepUpProcess"/>
    <dgm:cxn modelId="{D591995D-9A30-4B53-9027-2D8A5476FDE0}" type="presParOf" srcId="{24E657CC-71AB-409E-9DBA-9B8CA0F90CA1}" destId="{556BAC72-84BA-4E3C-8CD9-91783521D392}" srcOrd="3" destOrd="0" presId="urn:microsoft.com/office/officeart/2009/3/layout/StepUpProcess"/>
    <dgm:cxn modelId="{2D572704-237C-401D-925A-C0BA97501FE8}" type="presParOf" srcId="{556BAC72-84BA-4E3C-8CD9-91783521D392}" destId="{D8076CE3-7BDA-4272-8594-44AF5A5B524E}" srcOrd="0" destOrd="0" presId="urn:microsoft.com/office/officeart/2009/3/layout/StepUpProcess"/>
    <dgm:cxn modelId="{7DA95B23-0049-419A-8858-BD5DF6873C0B}" type="presParOf" srcId="{24E657CC-71AB-409E-9DBA-9B8CA0F90CA1}" destId="{40137CBA-0AAD-402B-854A-A0F893168A1B}" srcOrd="4" destOrd="0" presId="urn:microsoft.com/office/officeart/2009/3/layout/StepUpProcess"/>
    <dgm:cxn modelId="{14F4F9CD-EE13-46D8-9F80-C38F04583E0F}" type="presParOf" srcId="{40137CBA-0AAD-402B-854A-A0F893168A1B}" destId="{52DD434B-7115-4DEC-BC02-A093B0743C31}" srcOrd="0" destOrd="0" presId="urn:microsoft.com/office/officeart/2009/3/layout/StepUpProcess"/>
    <dgm:cxn modelId="{F5F366A0-F713-4DFF-B60B-6DCF543E10D7}" type="presParOf" srcId="{40137CBA-0AAD-402B-854A-A0F893168A1B}" destId="{DDE9F332-EAC4-42BC-91EA-4CDFC7AE3180}" srcOrd="1" destOrd="0" presId="urn:microsoft.com/office/officeart/2009/3/layout/StepUpProcess"/>
    <dgm:cxn modelId="{F3240742-1B94-46CA-8490-EBC64141F7E3}" type="presParOf" srcId="{40137CBA-0AAD-402B-854A-A0F893168A1B}" destId="{512B6A57-B5B5-40B3-8577-92C7B500B1D6}" srcOrd="2" destOrd="0" presId="urn:microsoft.com/office/officeart/2009/3/layout/StepUpProcess"/>
    <dgm:cxn modelId="{A8F3D42D-E876-4B43-8AF0-0914DDA1EA88}" type="presParOf" srcId="{24E657CC-71AB-409E-9DBA-9B8CA0F90CA1}" destId="{FB7C77E1-89E8-4F3A-99BF-7FA8477F1488}" srcOrd="5" destOrd="0" presId="urn:microsoft.com/office/officeart/2009/3/layout/StepUpProcess"/>
    <dgm:cxn modelId="{CB9BEE97-43C7-474F-AE8C-6A0C07D3166C}" type="presParOf" srcId="{FB7C77E1-89E8-4F3A-99BF-7FA8477F1488}" destId="{FFB140B5-49CA-47B7-AB34-3604C2B496F3}" srcOrd="0" destOrd="0" presId="urn:microsoft.com/office/officeart/2009/3/layout/StepUpProcess"/>
    <dgm:cxn modelId="{F5197DF9-CE51-47E9-ADCF-B6B781ECB42C}" type="presParOf" srcId="{24E657CC-71AB-409E-9DBA-9B8CA0F90CA1}" destId="{86070CA3-1751-49A1-BCEB-AD71A44C57F5}" srcOrd="6" destOrd="0" presId="urn:microsoft.com/office/officeart/2009/3/layout/StepUpProcess"/>
    <dgm:cxn modelId="{DA1B45D8-907F-4D38-9904-A9510A87AC62}" type="presParOf" srcId="{86070CA3-1751-49A1-BCEB-AD71A44C57F5}" destId="{CFB331B8-DAED-4EF5-926D-E577AEF35E3D}" srcOrd="0" destOrd="0" presId="urn:microsoft.com/office/officeart/2009/3/layout/StepUpProcess"/>
    <dgm:cxn modelId="{DE849447-66E0-466E-A29E-85DF8ACD53F6}" type="presParOf" srcId="{86070CA3-1751-49A1-BCEB-AD71A44C57F5}" destId="{34DB1FC5-055A-46EE-A319-C511384BA021}" srcOrd="1" destOrd="0" presId="urn:microsoft.com/office/officeart/2009/3/layout/StepUpProcess"/>
    <dgm:cxn modelId="{8DED1990-A084-470D-9567-59BA28AABE76}" type="presParOf" srcId="{86070CA3-1751-49A1-BCEB-AD71A44C57F5}" destId="{8197463C-5EA0-4D73-B981-09D392AA3C54}" srcOrd="2" destOrd="0" presId="urn:microsoft.com/office/officeart/2009/3/layout/StepUpProcess"/>
    <dgm:cxn modelId="{50B5FA68-F09B-459E-8E7B-DCA5E9C390AD}" type="presParOf" srcId="{24E657CC-71AB-409E-9DBA-9B8CA0F90CA1}" destId="{5AA0781E-AB58-4459-9EDE-211C28BC08EB}" srcOrd="7" destOrd="0" presId="urn:microsoft.com/office/officeart/2009/3/layout/StepUpProcess"/>
    <dgm:cxn modelId="{86A02D62-517A-443A-BB7A-86E23EB9CAA1}" type="presParOf" srcId="{5AA0781E-AB58-4459-9EDE-211C28BC08EB}" destId="{F91D2A5C-E0A3-417D-89F1-AA99A677BDF3}" srcOrd="0" destOrd="0" presId="urn:microsoft.com/office/officeart/2009/3/layout/StepUpProcess"/>
    <dgm:cxn modelId="{106BB662-9110-4D95-B19C-94B9FD87D895}" type="presParOf" srcId="{24E657CC-71AB-409E-9DBA-9B8CA0F90CA1}" destId="{2569C9B4-4C1D-49BF-89E3-A3EC64F38D57}" srcOrd="8" destOrd="0" presId="urn:microsoft.com/office/officeart/2009/3/layout/StepUpProcess"/>
    <dgm:cxn modelId="{140F82B6-BC59-4986-9B1C-9EC93364C6E8}" type="presParOf" srcId="{2569C9B4-4C1D-49BF-89E3-A3EC64F38D57}" destId="{01D07967-4B12-4E96-8B11-F50FE3421345}" srcOrd="0" destOrd="0" presId="urn:microsoft.com/office/officeart/2009/3/layout/StepUpProcess"/>
    <dgm:cxn modelId="{2C1FD7F6-6A1E-4826-B167-F832AE8EA43B}" type="presParOf" srcId="{2569C9B4-4C1D-49BF-89E3-A3EC64F38D57}" destId="{DE568285-7735-4689-B436-5780DE92A247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B3B51A-DDD6-45A7-B467-BE07CC0AC7F3}">
      <dsp:nvSpPr>
        <dsp:cNvPr id="0" name=""/>
        <dsp:cNvSpPr/>
      </dsp:nvSpPr>
      <dsp:spPr>
        <a:xfrm rot="5400000">
          <a:off x="316106" y="1702968"/>
          <a:ext cx="939678" cy="1563604"/>
        </a:xfrm>
        <a:prstGeom prst="corner">
          <a:avLst>
            <a:gd name="adj1" fmla="val 16120"/>
            <a:gd name="adj2" fmla="val 16110"/>
          </a:avLst>
        </a:prstGeom>
        <a:solidFill>
          <a:srgbClr val="92D05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A3668E-B7C5-4F83-8B6C-8018A2E6ADAA}">
      <dsp:nvSpPr>
        <dsp:cNvPr id="0" name=""/>
        <dsp:cNvSpPr/>
      </dsp:nvSpPr>
      <dsp:spPr>
        <a:xfrm>
          <a:off x="173882" y="2170149"/>
          <a:ext cx="1382367" cy="12373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Дни открытых дверей </a:t>
          </a:r>
          <a:br>
            <a:rPr lang="ru-RU" sz="1600" b="0" kern="1200" dirty="0" smtClean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в апреле, мае</a:t>
          </a:r>
          <a:endParaRPr lang="ru-RU" sz="1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73882" y="2170149"/>
        <a:ext cx="1382367" cy="1237376"/>
      </dsp:txXfrm>
    </dsp:sp>
    <dsp:sp modelId="{76471AFF-A8F6-41EE-B7BC-C1C2A80431E1}">
      <dsp:nvSpPr>
        <dsp:cNvPr id="0" name=""/>
        <dsp:cNvSpPr/>
      </dsp:nvSpPr>
      <dsp:spPr>
        <a:xfrm>
          <a:off x="1304536" y="1587854"/>
          <a:ext cx="266345" cy="266345"/>
        </a:xfrm>
        <a:prstGeom prst="triangle">
          <a:avLst>
            <a:gd name="adj" fmla="val 100000"/>
          </a:avLst>
        </a:prstGeom>
        <a:solidFill>
          <a:srgbClr val="92D05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AA4490-D533-4B3F-A73B-B6DE43F3DE3E}">
      <dsp:nvSpPr>
        <dsp:cNvPr id="0" name=""/>
        <dsp:cNvSpPr/>
      </dsp:nvSpPr>
      <dsp:spPr>
        <a:xfrm rot="5400000">
          <a:off x="2044218" y="1275345"/>
          <a:ext cx="939678" cy="1563604"/>
        </a:xfrm>
        <a:prstGeom prst="corner">
          <a:avLst>
            <a:gd name="adj1" fmla="val 16120"/>
            <a:gd name="adj2" fmla="val 16110"/>
          </a:avLst>
        </a:prstGeom>
        <a:solidFill>
          <a:srgbClr val="92D05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ADB874-09D3-40DD-812D-9E752D04109D}">
      <dsp:nvSpPr>
        <dsp:cNvPr id="0" name=""/>
        <dsp:cNvSpPr/>
      </dsp:nvSpPr>
      <dsp:spPr>
        <a:xfrm>
          <a:off x="1888061" y="1742526"/>
          <a:ext cx="1410232" cy="12373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Вебинары</a:t>
          </a:r>
          <a:endParaRPr lang="ru-RU" sz="1600" b="0" kern="120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в мае и июне</a:t>
          </a:r>
          <a:endParaRPr lang="ru-RU" sz="1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888061" y="1742526"/>
        <a:ext cx="1410232" cy="1237376"/>
      </dsp:txXfrm>
    </dsp:sp>
    <dsp:sp modelId="{74A0FAB8-8105-41D3-8F39-E2016D703C5F}">
      <dsp:nvSpPr>
        <dsp:cNvPr id="0" name=""/>
        <dsp:cNvSpPr/>
      </dsp:nvSpPr>
      <dsp:spPr>
        <a:xfrm>
          <a:off x="3032647" y="1160231"/>
          <a:ext cx="266345" cy="266345"/>
        </a:xfrm>
        <a:prstGeom prst="triangle">
          <a:avLst>
            <a:gd name="adj" fmla="val 100000"/>
          </a:avLst>
        </a:prstGeom>
        <a:solidFill>
          <a:srgbClr val="92D05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DD434B-7115-4DEC-BC02-A093B0743C31}">
      <dsp:nvSpPr>
        <dsp:cNvPr id="0" name=""/>
        <dsp:cNvSpPr/>
      </dsp:nvSpPr>
      <dsp:spPr>
        <a:xfrm rot="5400000">
          <a:off x="3732348" y="1056192"/>
          <a:ext cx="939678" cy="1563604"/>
        </a:xfrm>
        <a:prstGeom prst="corner">
          <a:avLst>
            <a:gd name="adj1" fmla="val 16120"/>
            <a:gd name="adj2" fmla="val 16110"/>
          </a:avLst>
        </a:prstGeom>
        <a:solidFill>
          <a:srgbClr val="92D05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E9F332-EAC4-42BC-91EA-4CDFC7AE3180}">
      <dsp:nvSpPr>
        <dsp:cNvPr id="0" name=""/>
        <dsp:cNvSpPr/>
      </dsp:nvSpPr>
      <dsp:spPr>
        <a:xfrm>
          <a:off x="3636408" y="1728187"/>
          <a:ext cx="1411630" cy="5333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Подача документов </a:t>
          </a:r>
          <a:br>
            <a:rPr lang="ru-RU" sz="1600" b="0" kern="1200" dirty="0" smtClean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с 21 июня </a:t>
          </a:r>
          <a:br>
            <a:rPr lang="ru-RU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</a:br>
          <a:endParaRPr lang="ru-RU" sz="1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636408" y="1728187"/>
        <a:ext cx="1411630" cy="533309"/>
      </dsp:txXfrm>
    </dsp:sp>
    <dsp:sp modelId="{512B6A57-B5B5-40B3-8577-92C7B500B1D6}">
      <dsp:nvSpPr>
        <dsp:cNvPr id="0" name=""/>
        <dsp:cNvSpPr/>
      </dsp:nvSpPr>
      <dsp:spPr>
        <a:xfrm>
          <a:off x="4760759" y="1084642"/>
          <a:ext cx="266345" cy="266345"/>
        </a:xfrm>
        <a:prstGeom prst="triangle">
          <a:avLst>
            <a:gd name="adj" fmla="val 100000"/>
          </a:avLst>
        </a:prstGeom>
        <a:solidFill>
          <a:srgbClr val="92D05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B331B8-DAED-4EF5-926D-E577AEF35E3D}">
      <dsp:nvSpPr>
        <dsp:cNvPr id="0" name=""/>
        <dsp:cNvSpPr/>
      </dsp:nvSpPr>
      <dsp:spPr>
        <a:xfrm rot="5400000">
          <a:off x="5495453" y="777121"/>
          <a:ext cx="939678" cy="1553628"/>
        </a:xfrm>
        <a:prstGeom prst="corner">
          <a:avLst>
            <a:gd name="adj1" fmla="val 16120"/>
            <a:gd name="adj2" fmla="val 16110"/>
          </a:avLst>
        </a:prstGeom>
        <a:solidFill>
          <a:srgbClr val="92D05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DB1FC5-055A-46EE-A319-C511384BA021}">
      <dsp:nvSpPr>
        <dsp:cNvPr id="0" name=""/>
        <dsp:cNvSpPr/>
      </dsp:nvSpPr>
      <dsp:spPr>
        <a:xfrm>
          <a:off x="5338597" y="1239314"/>
          <a:ext cx="1411630" cy="12373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Сдача экзамена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21-31 июля</a:t>
          </a:r>
          <a:endParaRPr lang="ru-RU" sz="1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338597" y="1239314"/>
        <a:ext cx="1411630" cy="1237376"/>
      </dsp:txXfrm>
    </dsp:sp>
    <dsp:sp modelId="{8197463C-5EA0-4D73-B981-09D392AA3C54}">
      <dsp:nvSpPr>
        <dsp:cNvPr id="0" name=""/>
        <dsp:cNvSpPr/>
      </dsp:nvSpPr>
      <dsp:spPr>
        <a:xfrm>
          <a:off x="6483882" y="657019"/>
          <a:ext cx="266345" cy="266345"/>
        </a:xfrm>
        <a:prstGeom prst="triangle">
          <a:avLst>
            <a:gd name="adj" fmla="val 100000"/>
          </a:avLst>
        </a:prstGeom>
        <a:solidFill>
          <a:srgbClr val="92D05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D07967-4B12-4E96-8B11-F50FE3421345}">
      <dsp:nvSpPr>
        <dsp:cNvPr id="0" name=""/>
        <dsp:cNvSpPr/>
      </dsp:nvSpPr>
      <dsp:spPr>
        <a:xfrm rot="5400000">
          <a:off x="7342867" y="230195"/>
          <a:ext cx="939678" cy="1792234"/>
        </a:xfrm>
        <a:prstGeom prst="corner">
          <a:avLst>
            <a:gd name="adj1" fmla="val 16120"/>
            <a:gd name="adj2" fmla="val 16110"/>
          </a:avLst>
        </a:prstGeom>
        <a:solidFill>
          <a:srgbClr val="92D05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568285-7735-4689-B436-5780DE92A247}">
      <dsp:nvSpPr>
        <dsp:cNvPr id="0" name=""/>
        <dsp:cNvSpPr/>
      </dsp:nvSpPr>
      <dsp:spPr>
        <a:xfrm>
          <a:off x="7135485" y="814970"/>
          <a:ext cx="1577482" cy="12373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Организацион-ное</a:t>
          </a:r>
          <a:r>
            <a:rPr lang="ru-RU" sz="16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 собрание (</a:t>
          </a:r>
          <a:r>
            <a:rPr lang="ru-RU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приблизи-тельная дата – 6 августа</a:t>
          </a:r>
          <a:r>
            <a:rPr lang="ru-RU" sz="16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)</a:t>
          </a:r>
          <a:endParaRPr lang="ru-RU" sz="16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135485" y="814970"/>
        <a:ext cx="1577482" cy="12373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8B3D9587-CC8B-4A86-BEA6-A7B474309B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8954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16041C7-5AA6-417F-9187-9C1809021180}" type="slidenum">
              <a:rPr lang="en-US" altLang="ru-RU" sz="1200"/>
              <a:pPr eaLnBrk="1" hangingPunct="1"/>
              <a:t>1</a:t>
            </a:fld>
            <a:endParaRPr lang="en-US" altLang="ru-RU" sz="120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792762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3D9587-CC8B-4A86-BEA6-A7B474309B83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5416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2B73030-4B64-4F5C-A46B-7EF3C9176FDB}" type="slidenum">
              <a:rPr lang="en-US" altLang="ru-RU" sz="1200"/>
              <a:pPr eaLnBrk="1" hangingPunct="1"/>
              <a:t>7</a:t>
            </a:fld>
            <a:endParaRPr lang="en-US" altLang="ru-RU" sz="120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9244344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9BB9F56-E7F4-4A01-8D6B-5A6DE554B555}" type="slidenum">
              <a:rPr lang="en-US" altLang="ru-RU" sz="1200"/>
              <a:pPr eaLnBrk="1" hangingPunct="1"/>
              <a:t>8</a:t>
            </a:fld>
            <a:endParaRPr lang="en-US" altLang="ru-RU" sz="120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3489508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8669601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Образ слайда 1">
            <a:extLst>
              <a:ext uri="{FF2B5EF4-FFF2-40B4-BE49-F238E27FC236}">
                <a16:creationId xmlns:a16="http://schemas.microsoft.com/office/drawing/2014/main" id="{8A5DF7F4-1A45-4E18-8E5F-893837AC0B6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Заметки 2">
            <a:extLst>
              <a:ext uri="{FF2B5EF4-FFF2-40B4-BE49-F238E27FC236}">
                <a16:creationId xmlns:a16="http://schemas.microsoft.com/office/drawing/2014/main" id="{8047767B-7DEF-40D2-AECD-A0066BB3E6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48132" name="Номер слайда 3">
            <a:extLst>
              <a:ext uri="{FF2B5EF4-FFF2-40B4-BE49-F238E27FC236}">
                <a16:creationId xmlns:a16="http://schemas.microsoft.com/office/drawing/2014/main" id="{5BCE1A91-1A50-45B9-BFFC-AD59BC7D2A2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7C174D-939B-47F4-9746-B5CE8E909923}" type="slidenum">
              <a:rPr lang="ru-RU" altLang="ru-RU" smtClean="0"/>
              <a:pPr/>
              <a:t>13</a:t>
            </a:fld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5334000"/>
            <a:ext cx="7772400" cy="70485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en-US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90600" y="5867400"/>
            <a:ext cx="7772400" cy="53340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>
            <a:lvl1pPr marL="0" indent="0" algn="r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Образец подзаголовка</a:t>
            </a:r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6031556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235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00800" y="1417638"/>
            <a:ext cx="1828800" cy="52117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1417638"/>
            <a:ext cx="5334000" cy="52117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2479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0FFD65-5719-4737-8F61-FADC60DC42A6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26.04.2021</a:t>
            </a:fld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7BF107-66F7-4FC8-A160-0B67A542884F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9493631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8403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7588528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2438400"/>
            <a:ext cx="35814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38400"/>
            <a:ext cx="35814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5091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6439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133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90415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2115138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6350674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417638"/>
            <a:ext cx="7315200" cy="71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438400"/>
            <a:ext cx="73152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3206318" y="5297754"/>
            <a:ext cx="4536504" cy="53340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/>
            <a:r>
              <a:rPr lang="ru-RU" altLang="ru-RU" dirty="0" smtClean="0">
                <a:solidFill>
                  <a:srgbClr val="0038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«Все мы родом из детства»</a:t>
            </a:r>
          </a:p>
          <a:p>
            <a:pPr eaLnBrk="1" hangingPunct="1"/>
            <a:endParaRPr lang="ru-RU" altLang="ru-RU" dirty="0" smtClean="0">
              <a:solidFill>
                <a:srgbClr val="0038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078526" y="5837202"/>
            <a:ext cx="355975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i="1" dirty="0">
                <a:solidFill>
                  <a:srgbClr val="0038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Антуан де Сент-Экзюпери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267744" y="2710284"/>
            <a:ext cx="6773692" cy="18004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2900" b="1" dirty="0">
                <a:solidFill>
                  <a:srgbClr val="003896"/>
                </a:solidFill>
              </a:rPr>
              <a:t>Магистратура </a:t>
            </a:r>
            <a:r>
              <a:rPr lang="ru-RU" sz="2900" b="1" dirty="0" smtClean="0">
                <a:solidFill>
                  <a:srgbClr val="003896"/>
                </a:solidFill>
              </a:rPr>
              <a:t> института  </a:t>
            </a:r>
            <a:r>
              <a:rPr lang="ru-RU" sz="2900" b="1" dirty="0">
                <a:solidFill>
                  <a:srgbClr val="003896"/>
                </a:solidFill>
              </a:rPr>
              <a:t>детства</a:t>
            </a:r>
            <a:r>
              <a:rPr lang="ru-RU" sz="2800" b="1" dirty="0">
                <a:solidFill>
                  <a:srgbClr val="003896"/>
                </a:solidFill>
              </a:rPr>
              <a:t/>
            </a:r>
            <a:br>
              <a:rPr lang="ru-RU" sz="2800" b="1" dirty="0">
                <a:solidFill>
                  <a:srgbClr val="003896"/>
                </a:solidFill>
              </a:rPr>
            </a:br>
            <a:r>
              <a:rPr lang="ru-RU" sz="1400" b="1" dirty="0" smtClean="0">
                <a:solidFill>
                  <a:srgbClr val="003896"/>
                </a:solidFill>
              </a:rPr>
              <a:t> </a:t>
            </a:r>
          </a:p>
          <a:p>
            <a:pPr algn="r"/>
            <a:r>
              <a:rPr lang="ru-RU" sz="2000" b="1" dirty="0" smtClean="0"/>
              <a:t>Российского  государственного педагогического  </a:t>
            </a:r>
            <a:r>
              <a:rPr lang="ru-RU" sz="2000" b="1" dirty="0"/>
              <a:t>университета имени А</a:t>
            </a:r>
            <a:r>
              <a:rPr lang="ru-RU" sz="2000" b="1" dirty="0" smtClean="0"/>
              <a:t>. И. Герцена</a:t>
            </a:r>
            <a:r>
              <a:rPr lang="ru-RU" sz="2000" b="1" dirty="0"/>
              <a:t/>
            </a:r>
            <a:br>
              <a:rPr lang="ru-RU" sz="2000" b="1" dirty="0"/>
            </a:br>
            <a:r>
              <a:rPr lang="ru-RU" sz="2000" b="1" dirty="0"/>
              <a:t> </a:t>
            </a:r>
            <a:r>
              <a:rPr lang="ru-RU" sz="2800" b="1" dirty="0" smtClean="0"/>
              <a:t>2020 г.</a:t>
            </a:r>
            <a:endParaRPr lang="ru-RU" sz="2800" b="1" dirty="0"/>
          </a:p>
        </p:txBody>
      </p:sp>
      <p:pic>
        <p:nvPicPr>
          <p:cNvPr id="1030" name="Picture 6" descr="D:\Зап.части\ЛОГО [фирменный стиль]\ЛОГО синий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052" y="2636912"/>
            <a:ext cx="1505659" cy="175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038671379"/>
              </p:ext>
            </p:extLst>
          </p:nvPr>
        </p:nvGraphicFramePr>
        <p:xfrm>
          <a:off x="215516" y="1772816"/>
          <a:ext cx="871296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Объект 2"/>
          <p:cNvSpPr txBox="1">
            <a:spLocks/>
          </p:cNvSpPr>
          <p:nvPr/>
        </p:nvSpPr>
        <p:spPr bwMode="auto">
          <a:xfrm>
            <a:off x="556989" y="692696"/>
            <a:ext cx="7488832" cy="792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ru-RU" sz="2000" b="1" kern="0" dirty="0" smtClean="0"/>
              <a:t>ТРАЕКТОРИЯ  ПОСТУПЛЕНИЯ  В  2021  ГОДУ</a:t>
            </a:r>
            <a:endParaRPr lang="ru-RU" sz="2000" b="1" kern="0" dirty="0"/>
          </a:p>
        </p:txBody>
      </p:sp>
    </p:spTree>
    <p:extLst>
      <p:ext uri="{BB962C8B-B14F-4D97-AF65-F5344CB8AC3E}">
        <p14:creationId xmlns:p14="http://schemas.microsoft.com/office/powerpoint/2010/main" val="3725394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7" name="Rectangle 8"/>
          <p:cNvSpPr>
            <a:spLocks noChangeArrowheads="1"/>
          </p:cNvSpPr>
          <p:nvPr/>
        </p:nvSpPr>
        <p:spPr bwMode="auto">
          <a:xfrm>
            <a:off x="533390" y="188640"/>
            <a:ext cx="5976938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4000" dirty="0" smtClean="0">
                <a:solidFill>
                  <a:srgbClr val="006633"/>
                </a:solidFill>
                <a:latin typeface="Garamond" pitchFamily="18" charset="0"/>
              </a:rPr>
              <a:t>ПРАВИЛА ПРИЕМА</a:t>
            </a:r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516630" y="701988"/>
            <a:ext cx="842486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800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сайте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herzen.spb.ru</a:t>
            </a:r>
            <a:endParaRPr lang="ru-RU" sz="36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9" name="Picture 5" descr="C:\Users\petr\Desktop\рис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90" y="1340767"/>
            <a:ext cx="8354425" cy="3801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Line 17"/>
          <p:cNvSpPr>
            <a:spLocks noChangeShapeType="1"/>
          </p:cNvSpPr>
          <p:nvPr/>
        </p:nvSpPr>
        <p:spPr bwMode="auto">
          <a:xfrm flipV="1">
            <a:off x="1367614" y="2453636"/>
            <a:ext cx="431800" cy="792163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1027" name="Picture 3" descr="C:\Users\petr\Desktop\Рисунок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3510" y="4005064"/>
            <a:ext cx="4477982" cy="2061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4341428" y="4149080"/>
            <a:ext cx="1728192" cy="65888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9486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3" y="332656"/>
            <a:ext cx="820891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0000"/>
                </a:solidFill>
                <a:latin typeface="Segoe Script" panose="030B0504020000000003" pitchFamily="66" charset="0"/>
              </a:rPr>
              <a:t>Документы, необходимые для поступления</a:t>
            </a:r>
            <a:endParaRPr lang="ru-RU" sz="2400" dirty="0">
              <a:solidFill>
                <a:srgbClr val="000000"/>
              </a:solidFill>
              <a:latin typeface="Segoe Script" panose="030B0504020000000003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0825" y="692696"/>
            <a:ext cx="863699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Tx/>
              <a:buAutoNum type="arabicParenR"/>
            </a:pPr>
            <a:r>
              <a:rPr lang="ru-RU" sz="1800" dirty="0" smtClean="0">
                <a:solidFill>
                  <a:srgbClr val="000000"/>
                </a:solidFill>
              </a:rPr>
              <a:t>Заявление </a:t>
            </a:r>
            <a:r>
              <a:rPr lang="ru-RU" sz="1800" dirty="0">
                <a:solidFill>
                  <a:srgbClr val="000000"/>
                </a:solidFill>
              </a:rPr>
              <a:t>о приеме в </a:t>
            </a:r>
            <a:r>
              <a:rPr lang="ru-RU" sz="1800" dirty="0" smtClean="0">
                <a:solidFill>
                  <a:srgbClr val="000000"/>
                </a:solidFill>
              </a:rPr>
              <a:t>университет </a:t>
            </a:r>
          </a:p>
          <a:p>
            <a:pPr algn="ctr"/>
            <a:r>
              <a:rPr lang="ru-RU" sz="1800" dirty="0" smtClean="0">
                <a:solidFill>
                  <a:srgbClr val="000000"/>
                </a:solidFill>
              </a:rPr>
              <a:t>(http</a:t>
            </a:r>
            <a:r>
              <a:rPr lang="ru-RU" sz="1800" dirty="0">
                <a:solidFill>
                  <a:srgbClr val="000000"/>
                </a:solidFill>
              </a:rPr>
              <a:t>://www.herzen.spb.ru/abiturients/pk/1326964732/</a:t>
            </a:r>
            <a:r>
              <a:rPr lang="ru-RU" sz="1800" dirty="0" smtClean="0">
                <a:solidFill>
                  <a:srgbClr val="000000"/>
                </a:solidFill>
              </a:rPr>
              <a:t>) </a:t>
            </a:r>
          </a:p>
          <a:p>
            <a:r>
              <a:rPr lang="ru-RU" sz="1800" dirty="0" smtClean="0">
                <a:solidFill>
                  <a:srgbClr val="000000"/>
                </a:solidFill>
              </a:rPr>
              <a:t>2) Паспорт или документ, его заменяющий удостоверяющий его личность, гражданство</a:t>
            </a:r>
          </a:p>
          <a:p>
            <a:r>
              <a:rPr lang="ru-RU" sz="1800" dirty="0" smtClean="0">
                <a:solidFill>
                  <a:srgbClr val="000000"/>
                </a:solidFill>
              </a:rPr>
              <a:t>3) Документ установленного образца об образовании</a:t>
            </a:r>
          </a:p>
          <a:p>
            <a:r>
              <a:rPr lang="ru-RU" sz="1800" dirty="0" smtClean="0">
                <a:solidFill>
                  <a:srgbClr val="000000"/>
                </a:solidFill>
              </a:rPr>
              <a:t>4) Фотографии</a:t>
            </a:r>
          </a:p>
          <a:p>
            <a:r>
              <a:rPr lang="ru-RU" sz="1800" dirty="0" smtClean="0">
                <a:solidFill>
                  <a:srgbClr val="000000"/>
                </a:solidFill>
              </a:rPr>
              <a:t>5) Медицинская справка по форме 086У</a:t>
            </a:r>
          </a:p>
          <a:p>
            <a:r>
              <a:rPr lang="ru-RU" sz="1800" dirty="0" smtClean="0">
                <a:solidFill>
                  <a:srgbClr val="000000"/>
                </a:solidFill>
              </a:rPr>
              <a:t>6) Документы подтверждающие:</a:t>
            </a:r>
          </a:p>
          <a:p>
            <a:r>
              <a:rPr lang="ru-RU" sz="1800" dirty="0">
                <a:solidFill>
                  <a:srgbClr val="000000"/>
                </a:solidFill>
              </a:rPr>
              <a:t>	</a:t>
            </a:r>
            <a:r>
              <a:rPr lang="ru-RU" sz="1800" dirty="0" smtClean="0">
                <a:solidFill>
                  <a:srgbClr val="000000"/>
                </a:solidFill>
              </a:rPr>
              <a:t>индивидуальные достижения;</a:t>
            </a:r>
          </a:p>
          <a:p>
            <a:r>
              <a:rPr lang="ru-RU" sz="1800" dirty="0">
                <a:solidFill>
                  <a:srgbClr val="000000"/>
                </a:solidFill>
              </a:rPr>
              <a:t>	</a:t>
            </a:r>
            <a:r>
              <a:rPr lang="ru-RU" sz="1800" dirty="0" smtClean="0">
                <a:solidFill>
                  <a:srgbClr val="000000"/>
                </a:solidFill>
              </a:rPr>
              <a:t>ограниченные возможности здоровья;</a:t>
            </a:r>
          </a:p>
          <a:p>
            <a:r>
              <a:rPr lang="ru-RU" sz="1800" dirty="0">
                <a:solidFill>
                  <a:srgbClr val="000000"/>
                </a:solidFill>
              </a:rPr>
              <a:t>	</a:t>
            </a:r>
            <a:r>
              <a:rPr lang="ru-RU" sz="1800" dirty="0" smtClean="0">
                <a:solidFill>
                  <a:srgbClr val="000000"/>
                </a:solidFill>
              </a:rPr>
              <a:t>особое право, преимущественное право зачисления;</a:t>
            </a:r>
          </a:p>
          <a:p>
            <a:r>
              <a:rPr lang="ru-RU" sz="1800" dirty="0" smtClean="0">
                <a:solidFill>
                  <a:srgbClr val="000000"/>
                </a:solidFill>
              </a:rPr>
              <a:t>7) Дипломы победителей и призеров международных, всероссийских олимпиад и олимпиад школьников</a:t>
            </a:r>
          </a:p>
          <a:p>
            <a:r>
              <a:rPr lang="ru-RU" sz="1800" dirty="0" smtClean="0">
                <a:solidFill>
                  <a:srgbClr val="000000"/>
                </a:solidFill>
              </a:rPr>
              <a:t>7) </a:t>
            </a:r>
            <a:r>
              <a:rPr lang="ru-RU" sz="1800" dirty="0" smtClean="0">
                <a:solidFill>
                  <a:srgbClr val="FF0000"/>
                </a:solidFill>
              </a:rPr>
              <a:t>Копия</a:t>
            </a:r>
            <a:r>
              <a:rPr lang="ru-RU" sz="1800" dirty="0" smtClean="0">
                <a:solidFill>
                  <a:srgbClr val="000000"/>
                </a:solidFill>
              </a:rPr>
              <a:t> договора о целевом обучении 2020 г.</a:t>
            </a:r>
            <a:endParaRPr lang="ru-RU" sz="1800" dirty="0">
              <a:solidFill>
                <a:srgbClr val="0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5531" y="4729965"/>
            <a:ext cx="8208912" cy="1015663"/>
          </a:xfrm>
          <a:prstGeom prst="rect">
            <a:avLst/>
          </a:prstGeom>
          <a:solidFill>
            <a:schemeClr val="accent1">
              <a:lumMod val="40000"/>
              <a:lumOff val="60000"/>
              <a:alpha val="32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000000"/>
                </a:solidFill>
              </a:rPr>
              <a:t>О</a:t>
            </a:r>
            <a:r>
              <a:rPr lang="ru-RU" sz="2000" dirty="0" smtClean="0">
                <a:solidFill>
                  <a:srgbClr val="000000"/>
                </a:solidFill>
              </a:rPr>
              <a:t>дновременно </a:t>
            </a:r>
            <a:r>
              <a:rPr lang="ru-RU" sz="2000" dirty="0">
                <a:solidFill>
                  <a:srgbClr val="000000"/>
                </a:solidFill>
              </a:rPr>
              <a:t>с подачей заявления о приеме </a:t>
            </a:r>
            <a:r>
              <a:rPr lang="ru-RU" sz="2000" dirty="0" smtClean="0">
                <a:solidFill>
                  <a:srgbClr val="000000"/>
                </a:solidFill>
              </a:rPr>
              <a:t>подается </a:t>
            </a:r>
            <a:r>
              <a:rPr lang="ru-RU" sz="2000" dirty="0">
                <a:solidFill>
                  <a:srgbClr val="C00000"/>
                </a:solidFill>
              </a:rPr>
              <a:t>заявление о согласии на зачисление</a:t>
            </a:r>
            <a:r>
              <a:rPr lang="ru-RU" sz="2000" dirty="0">
                <a:solidFill>
                  <a:srgbClr val="000000"/>
                </a:solidFill>
              </a:rPr>
              <a:t> с приложением оригинала документа установленного образца</a:t>
            </a:r>
          </a:p>
        </p:txBody>
      </p:sp>
    </p:spTree>
    <p:extLst>
      <p:ext uri="{BB962C8B-B14F-4D97-AF65-F5344CB8AC3E}">
        <p14:creationId xmlns:p14="http://schemas.microsoft.com/office/powerpoint/2010/main" val="3202812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Заголовок 1">
            <a:extLst>
              <a:ext uri="{FF2B5EF4-FFF2-40B4-BE49-F238E27FC236}">
                <a16:creationId xmlns:a16="http://schemas.microsoft.com/office/drawing/2014/main" id="{C792C11E-C3E2-4F8B-B4E7-9EFD3D40C3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115888"/>
            <a:ext cx="8243888" cy="436562"/>
          </a:xfrm>
        </p:spPr>
        <p:txBody>
          <a:bodyPr/>
          <a:lstStyle/>
          <a:p>
            <a:r>
              <a:rPr lang="ru-RU" altLang="ru-RU" sz="1800" dirty="0">
                <a:effectLst/>
              </a:rPr>
              <a:t>Индивидуальные достижения </a:t>
            </a:r>
            <a:br>
              <a:rPr lang="ru-RU" altLang="ru-RU" sz="1800" dirty="0">
                <a:effectLst/>
              </a:rPr>
            </a:br>
            <a:endParaRPr lang="ru-RU" altLang="ru-RU" sz="1800" dirty="0">
              <a:effectLst/>
            </a:endParaRPr>
          </a:p>
        </p:txBody>
      </p:sp>
      <p:sp>
        <p:nvSpPr>
          <p:cNvPr id="47107" name="Объект 3">
            <a:extLst>
              <a:ext uri="{FF2B5EF4-FFF2-40B4-BE49-F238E27FC236}">
                <a16:creationId xmlns:a16="http://schemas.microsoft.com/office/drawing/2014/main" id="{B913E3FF-7EDB-4A02-9CF1-E0B02820CA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620688"/>
            <a:ext cx="8785225" cy="6188075"/>
          </a:xfrm>
        </p:spPr>
        <p:txBody>
          <a:bodyPr/>
          <a:lstStyle/>
          <a:p>
            <a:pPr marL="0" indent="0" algn="just">
              <a:spcBef>
                <a:spcPct val="0"/>
              </a:spcBef>
              <a:buFontTx/>
              <a:buNone/>
            </a:pPr>
            <a:r>
              <a:rPr lang="ru-RU" altLang="ru-RU" sz="1400" dirty="0"/>
              <a:t>1) наличие </a:t>
            </a:r>
            <a:r>
              <a:rPr lang="ru-RU" altLang="ru-RU" sz="1400" b="1" dirty="0"/>
              <a:t>диплома</a:t>
            </a:r>
            <a:r>
              <a:rPr lang="ru-RU" altLang="ru-RU" sz="1400" dirty="0"/>
              <a:t> о высшем образовании </a:t>
            </a:r>
            <a:r>
              <a:rPr lang="ru-RU" altLang="ru-RU" sz="1400" b="1" dirty="0"/>
              <a:t>с отличием</a:t>
            </a:r>
            <a:r>
              <a:rPr lang="ru-RU" altLang="ru-RU" sz="1400" dirty="0"/>
              <a:t> - </a:t>
            </a:r>
            <a:r>
              <a:rPr lang="ru-RU" altLang="ru-RU" sz="1400" dirty="0">
                <a:solidFill>
                  <a:srgbClr val="FF0000"/>
                </a:solidFill>
              </a:rPr>
              <a:t>5 баллов</a:t>
            </a:r>
            <a:r>
              <a:rPr lang="ru-RU" altLang="ru-RU" sz="1400" dirty="0"/>
              <a:t> </a:t>
            </a:r>
          </a:p>
          <a:p>
            <a:pPr marL="0" indent="0" algn="just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ru-RU" altLang="ru-RU" sz="1400" dirty="0"/>
              <a:t>2) результаты участия (дипломы победителей и призеров) </a:t>
            </a:r>
            <a:r>
              <a:rPr lang="ru-RU" altLang="ru-RU" sz="1400" b="1" dirty="0"/>
              <a:t>в олимпиадах (</a:t>
            </a:r>
            <a:r>
              <a:rPr lang="ru-RU" altLang="ru-RU" sz="1400" dirty="0"/>
              <a:t>список утвержден)- </a:t>
            </a:r>
            <a:r>
              <a:rPr lang="ru-RU" altLang="ru-RU" sz="1400" dirty="0" smtClean="0">
                <a:solidFill>
                  <a:srgbClr val="FF0000"/>
                </a:solidFill>
              </a:rPr>
              <a:t>5 </a:t>
            </a:r>
            <a:r>
              <a:rPr lang="ru-RU" altLang="ru-RU" sz="1400" dirty="0">
                <a:solidFill>
                  <a:srgbClr val="FF0000"/>
                </a:solidFill>
              </a:rPr>
              <a:t>баллов</a:t>
            </a:r>
            <a:endParaRPr lang="ru-RU" altLang="ru-RU" sz="1400" dirty="0"/>
          </a:p>
          <a:p>
            <a:pPr marL="0" indent="0" algn="just">
              <a:spcBef>
                <a:spcPct val="0"/>
              </a:spcBef>
              <a:buFontTx/>
              <a:buNone/>
            </a:pPr>
            <a:r>
              <a:rPr lang="ru-RU" altLang="ru-RU" sz="1400" dirty="0"/>
              <a:t>3) наличие </a:t>
            </a:r>
            <a:r>
              <a:rPr lang="ru-RU" altLang="ru-RU" sz="1400" b="1" dirty="0"/>
              <a:t>стажа практической работы </a:t>
            </a:r>
            <a:r>
              <a:rPr lang="ru-RU" altLang="ru-RU" sz="1400" dirty="0"/>
              <a:t>не менее 10 месяцев в должности или по специальности, соответствующей профилю выбранной образовательной программы, подтвержденного копией трудовой книжки, заверенной по месту работы не ранее июня 2020 года </a:t>
            </a:r>
            <a:r>
              <a:rPr lang="ru-RU" altLang="ru-RU" sz="1400" dirty="0">
                <a:solidFill>
                  <a:srgbClr val="0066FF"/>
                </a:solidFill>
              </a:rPr>
              <a:t>-</a:t>
            </a:r>
            <a:r>
              <a:rPr lang="ru-RU" altLang="ru-RU" sz="1400" dirty="0">
                <a:solidFill>
                  <a:srgbClr val="FF0000"/>
                </a:solidFill>
              </a:rPr>
              <a:t> </a:t>
            </a:r>
            <a:r>
              <a:rPr lang="ru-RU" altLang="ru-RU" sz="1400" dirty="0" smtClean="0">
                <a:solidFill>
                  <a:srgbClr val="FF0000"/>
                </a:solidFill>
              </a:rPr>
              <a:t>5 баллов</a:t>
            </a:r>
            <a:endParaRPr lang="ru-RU" altLang="ru-RU" sz="1400" dirty="0"/>
          </a:p>
          <a:p>
            <a:pPr marL="0" indent="0" algn="just">
              <a:spcBef>
                <a:spcPct val="0"/>
              </a:spcBef>
              <a:buFontTx/>
              <a:buNone/>
            </a:pPr>
            <a:r>
              <a:rPr lang="ru-RU" altLang="ru-RU" sz="1400" dirty="0"/>
              <a:t>4) наличие статуса </a:t>
            </a:r>
            <a:r>
              <a:rPr lang="ru-RU" altLang="ru-RU" sz="1400" b="1" dirty="0"/>
              <a:t>чемпиона и призера </a:t>
            </a:r>
            <a:r>
              <a:rPr lang="ru-RU" altLang="ru-RU" sz="1400" dirty="0"/>
              <a:t>Олимпийских игр, </a:t>
            </a:r>
            <a:r>
              <a:rPr lang="ru-RU" altLang="ru-RU" sz="1400" dirty="0" err="1"/>
              <a:t>Паралимпийских</a:t>
            </a:r>
            <a:r>
              <a:rPr lang="ru-RU" altLang="ru-RU" sz="1400" dirty="0"/>
              <a:t> игр и </a:t>
            </a:r>
            <a:r>
              <a:rPr lang="ru-RU" altLang="ru-RU" sz="1400" dirty="0" err="1"/>
              <a:t>Сурдлимпийских</a:t>
            </a:r>
            <a:r>
              <a:rPr lang="ru-RU" altLang="ru-RU" sz="1400" dirty="0"/>
              <a:t> игр, чемпиона мира, чемпиона Европы, лица, занявшего первое место на первенстве мира, первенстве Европы по видам спорта, включенным в программы Олимпийских игр, </a:t>
            </a:r>
            <a:r>
              <a:rPr lang="ru-RU" altLang="ru-RU" sz="1400" dirty="0" err="1"/>
              <a:t>Паралимпийских</a:t>
            </a:r>
            <a:r>
              <a:rPr lang="ru-RU" altLang="ru-RU" sz="1400" dirty="0"/>
              <a:t> игр и </a:t>
            </a:r>
            <a:r>
              <a:rPr lang="ru-RU" altLang="ru-RU" sz="1400" dirty="0" err="1"/>
              <a:t>Сурдлимпийских</a:t>
            </a:r>
            <a:r>
              <a:rPr lang="ru-RU" altLang="ru-RU" sz="1400" dirty="0"/>
              <a:t> игр, наличие </a:t>
            </a:r>
            <a:r>
              <a:rPr lang="ru-RU" altLang="ru-RU" sz="1400" b="1" dirty="0"/>
              <a:t>золотого знака </a:t>
            </a:r>
            <a:r>
              <a:rPr lang="ru-RU" altLang="ru-RU" sz="1400" dirty="0"/>
              <a:t>отличия Всероссийского физкультурно-спортивного комплекса «Готов к труду и обороне» </a:t>
            </a:r>
            <a:r>
              <a:rPr lang="ru-RU" altLang="ru-RU" sz="1400" b="1" dirty="0"/>
              <a:t>(ГТО)</a:t>
            </a:r>
            <a:r>
              <a:rPr lang="ru-RU" altLang="ru-RU" sz="1400" dirty="0"/>
              <a:t> и удостоверения к нему установленного образца </a:t>
            </a:r>
            <a:endParaRPr lang="ru-RU" altLang="ru-RU" sz="1400" dirty="0" smtClean="0"/>
          </a:p>
          <a:p>
            <a:pPr marL="0" indent="0" algn="just">
              <a:spcBef>
                <a:spcPct val="0"/>
              </a:spcBef>
              <a:buFontTx/>
              <a:buNone/>
            </a:pPr>
            <a:r>
              <a:rPr lang="ru-RU" altLang="ru-RU" sz="1400" dirty="0" smtClean="0"/>
              <a:t>5</a:t>
            </a:r>
            <a:r>
              <a:rPr lang="ru-RU" altLang="ru-RU" sz="1400" dirty="0"/>
              <a:t>) научные публикации в периодических изданиях, индексируемых в </a:t>
            </a:r>
            <a:r>
              <a:rPr lang="ru-RU" altLang="ru-RU" sz="1400" dirty="0" err="1"/>
              <a:t>наукометрических</a:t>
            </a:r>
            <a:r>
              <a:rPr lang="ru-RU" altLang="ru-RU" sz="1400" dirty="0"/>
              <a:t> базах данных </a:t>
            </a:r>
            <a:r>
              <a:rPr lang="ru-RU" altLang="ru-RU" sz="1400" dirty="0" err="1"/>
              <a:t>Web</a:t>
            </a:r>
            <a:r>
              <a:rPr lang="ru-RU" altLang="ru-RU" sz="1400" dirty="0"/>
              <a:t> </a:t>
            </a:r>
            <a:r>
              <a:rPr lang="ru-RU" altLang="ru-RU" sz="1400" dirty="0" err="1"/>
              <a:t>of</a:t>
            </a:r>
            <a:r>
              <a:rPr lang="ru-RU" altLang="ru-RU" sz="1400" dirty="0"/>
              <a:t> </a:t>
            </a:r>
            <a:r>
              <a:rPr lang="ru-RU" altLang="ru-RU" sz="1400" dirty="0" err="1"/>
              <a:t>Science</a:t>
            </a:r>
            <a:r>
              <a:rPr lang="ru-RU" altLang="ru-RU" sz="1400" dirty="0"/>
              <a:t>, </a:t>
            </a:r>
            <a:r>
              <a:rPr lang="ru-RU" altLang="ru-RU" sz="1400" dirty="0" err="1"/>
              <a:t>Scopus</a:t>
            </a:r>
            <a:r>
              <a:rPr lang="ru-RU" altLang="ru-RU" sz="1400" dirty="0"/>
              <a:t>, РИНЦ или в списке ВАК, подтверждаемые копией публикации и титульного листа издания с указанием выходных данных5) </a:t>
            </a:r>
            <a:r>
              <a:rPr lang="ru-RU" altLang="ru-RU" sz="1400" b="1" dirty="0"/>
              <a:t>научные публикации </a:t>
            </a:r>
            <a:r>
              <a:rPr lang="ru-RU" altLang="ru-RU" sz="1400" dirty="0"/>
              <a:t>в периодических изданиях, индексируемых в </a:t>
            </a:r>
            <a:r>
              <a:rPr lang="ru-RU" altLang="ru-RU" sz="1400" dirty="0" err="1"/>
              <a:t>наукометрических</a:t>
            </a:r>
            <a:r>
              <a:rPr lang="ru-RU" altLang="ru-RU" sz="1400" dirty="0"/>
              <a:t> базах данных </a:t>
            </a:r>
            <a:r>
              <a:rPr lang="ru-RU" altLang="ru-RU" sz="1400" dirty="0" err="1"/>
              <a:t>Web</a:t>
            </a:r>
            <a:r>
              <a:rPr lang="ru-RU" altLang="ru-RU" sz="1400" dirty="0"/>
              <a:t> </a:t>
            </a:r>
            <a:r>
              <a:rPr lang="ru-RU" altLang="ru-RU" sz="1400" dirty="0" err="1"/>
              <a:t>of</a:t>
            </a:r>
            <a:r>
              <a:rPr lang="ru-RU" altLang="ru-RU" sz="1400" dirty="0"/>
              <a:t> </a:t>
            </a:r>
            <a:r>
              <a:rPr lang="ru-RU" altLang="ru-RU" sz="1400" dirty="0" err="1"/>
              <a:t>Science</a:t>
            </a:r>
            <a:r>
              <a:rPr lang="ru-RU" altLang="ru-RU" sz="1400" dirty="0"/>
              <a:t>, </a:t>
            </a:r>
            <a:r>
              <a:rPr lang="ru-RU" altLang="ru-RU" sz="1400" dirty="0" err="1"/>
              <a:t>Scopus</a:t>
            </a:r>
            <a:r>
              <a:rPr lang="ru-RU" altLang="ru-RU" sz="1400" dirty="0"/>
              <a:t>, РИНЦ или в списке ВАК, подтверждаемые копией публикации и титульного листа издания с указанием выходных данных - </a:t>
            </a:r>
            <a:r>
              <a:rPr lang="ru-RU" altLang="ru-RU" sz="1400" dirty="0">
                <a:solidFill>
                  <a:srgbClr val="FF0000"/>
                </a:solidFill>
              </a:rPr>
              <a:t>5 баллов</a:t>
            </a:r>
            <a:endParaRPr lang="ru-RU" altLang="ru-RU" sz="1400" dirty="0"/>
          </a:p>
          <a:p>
            <a:pPr marL="0" indent="0" algn="just">
              <a:spcBef>
                <a:spcPts val="600"/>
              </a:spcBef>
              <a:buFontTx/>
              <a:buNone/>
            </a:pPr>
            <a:r>
              <a:rPr lang="ru-RU" altLang="ru-RU" sz="1400" dirty="0"/>
              <a:t>6) наличие </a:t>
            </a:r>
            <a:r>
              <a:rPr lang="ru-RU" altLang="ru-RU" sz="1400" b="1" dirty="0"/>
              <a:t>почетных званий и ведомственных наград </a:t>
            </a:r>
            <a:r>
              <a:rPr lang="ru-RU" altLang="ru-RU" sz="1400" dirty="0"/>
              <a:t>Министерства образования и науки Российской Федерации - </a:t>
            </a:r>
            <a:r>
              <a:rPr lang="ru-RU" altLang="ru-RU" sz="1400" dirty="0" smtClean="0"/>
              <a:t>5</a:t>
            </a:r>
            <a:r>
              <a:rPr lang="ru-RU" altLang="ru-RU" sz="1400" dirty="0" smtClean="0">
                <a:solidFill>
                  <a:srgbClr val="FF0000"/>
                </a:solidFill>
              </a:rPr>
              <a:t> баллов</a:t>
            </a:r>
            <a:endParaRPr lang="ru-RU" altLang="ru-RU" sz="1400" dirty="0">
              <a:solidFill>
                <a:srgbClr val="FF0000"/>
              </a:solidFill>
            </a:endParaRPr>
          </a:p>
          <a:p>
            <a:pPr marL="0" indent="0" algn="just">
              <a:spcBef>
                <a:spcPts val="600"/>
              </a:spcBef>
              <a:buFontTx/>
              <a:buNone/>
            </a:pPr>
            <a:r>
              <a:rPr lang="ru-RU" altLang="ru-RU" sz="1400" dirty="0"/>
              <a:t>7) наличие </a:t>
            </a:r>
            <a:r>
              <a:rPr lang="ru-RU" altLang="ru-RU" sz="1400" b="1" dirty="0"/>
              <a:t>благодарности волонтеру </a:t>
            </a:r>
            <a:r>
              <a:rPr lang="ru-RU" altLang="ru-RU" sz="1400" dirty="0"/>
              <a:t>Международной математической олимпиады 2020 – </a:t>
            </a:r>
            <a:r>
              <a:rPr lang="ru-RU" altLang="ru-RU" sz="1400" dirty="0">
                <a:solidFill>
                  <a:srgbClr val="FF0000"/>
                </a:solidFill>
              </a:rPr>
              <a:t>10 баллов</a:t>
            </a:r>
          </a:p>
          <a:p>
            <a:pPr marL="0" indent="0" algn="just">
              <a:spcBef>
                <a:spcPts val="600"/>
              </a:spcBef>
              <a:buFontTx/>
              <a:buNone/>
            </a:pPr>
            <a:endParaRPr lang="ru-RU" altLang="ru-RU" sz="1400" dirty="0">
              <a:solidFill>
                <a:srgbClr val="FF0000"/>
              </a:solidFill>
            </a:endParaRPr>
          </a:p>
          <a:p>
            <a:pPr marL="0" indent="0" algn="ctr">
              <a:spcBef>
                <a:spcPts val="600"/>
              </a:spcBef>
              <a:buFontTx/>
              <a:buNone/>
            </a:pPr>
            <a:r>
              <a:rPr lang="ru-RU" altLang="ru-RU" sz="1400" dirty="0">
                <a:solidFill>
                  <a:srgbClr val="133DC5"/>
                </a:solidFill>
              </a:rPr>
              <a:t>Максимальная сумма – 15 баллов.</a:t>
            </a:r>
          </a:p>
        </p:txBody>
      </p:sp>
      <p:pic>
        <p:nvPicPr>
          <p:cNvPr id="47108" name="Рисунок 2">
            <a:extLst>
              <a:ext uri="{FF2B5EF4-FFF2-40B4-BE49-F238E27FC236}">
                <a16:creationId xmlns:a16="http://schemas.microsoft.com/office/drawing/2014/main" id="{19120FA5-8CD0-42B0-B5CA-8A6CF1533C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6345238"/>
            <a:ext cx="493713" cy="51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2245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700808"/>
            <a:ext cx="7315200" cy="4191000"/>
          </a:xfrm>
        </p:spPr>
        <p:txBody>
          <a:bodyPr/>
          <a:lstStyle/>
          <a:p>
            <a:pPr marL="0" indent="0" algn="ctr">
              <a:buNone/>
            </a:pPr>
            <a:endParaRPr lang="ru-RU" sz="3600" b="1" dirty="0" smtClean="0"/>
          </a:p>
          <a:p>
            <a:pPr marL="0" indent="0" algn="ctr">
              <a:buNone/>
            </a:pPr>
            <a:r>
              <a:rPr lang="ru-RU" sz="3600" b="1" dirty="0" smtClean="0"/>
              <a:t>Магистерские программы института детства</a:t>
            </a:r>
            <a:endParaRPr lang="ru-RU" sz="36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2575" y="4096492"/>
            <a:ext cx="3960512" cy="2564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6711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3423" t="16120" r="22643" b="61658"/>
          <a:stretch/>
        </p:blipFill>
        <p:spPr>
          <a:xfrm>
            <a:off x="467544" y="476672"/>
            <a:ext cx="8476860" cy="1964602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18" t="34972" r="13758" b="28275"/>
          <a:stretch/>
        </p:blipFill>
        <p:spPr bwMode="auto">
          <a:xfrm>
            <a:off x="470780" y="2492896"/>
            <a:ext cx="8565716" cy="2830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4530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74005228"/>
              </p:ext>
            </p:extLst>
          </p:nvPr>
        </p:nvGraphicFramePr>
        <p:xfrm>
          <a:off x="251520" y="737084"/>
          <a:ext cx="6840760" cy="55893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42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764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08086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Магистерская программа</a:t>
                      </a:r>
                      <a:endParaRPr lang="ru-RU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Руководитель</a:t>
                      </a:r>
                      <a:endParaRPr lang="ru-RU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1702"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solidFill>
                            <a:srgbClr val="00389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Методическое сопровождение в дошкольном образовании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 rowSpan="3">
                  <a:txBody>
                    <a:bodyPr/>
                    <a:lstStyle/>
                    <a:p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Гогоберидзе  А.Г., </a:t>
                      </a:r>
                    </a:p>
                    <a:p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Проректор по учебной</a:t>
                      </a:r>
                      <a:r>
                        <a:rPr lang="ru-RU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работе</a:t>
                      </a:r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доктор педагогических наук, профессор, </a:t>
                      </a:r>
                      <a:r>
                        <a:rPr lang="ru-RU" sz="1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зав.кафедрой</a:t>
                      </a:r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дошкольной педагогики, почетный работник высшего профессионального образования РФ, член Экспертного совета по психологии и педагогике ВАК при </a:t>
                      </a:r>
                      <a:r>
                        <a:rPr lang="ru-RU" sz="1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МОиН</a:t>
                      </a:r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РФ, член Президиума ФУМО по УГСН «Образование и педагогические науки»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4759"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solidFill>
                            <a:srgbClr val="00389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Психолого-педагогическая экспертиза качества дошкольного образования</a:t>
                      </a:r>
                      <a:endParaRPr lang="ru-RU" sz="1600" b="0" dirty="0">
                        <a:solidFill>
                          <a:srgbClr val="003896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1952"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solidFill>
                            <a:srgbClr val="00389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Психология и педагогика современного Детства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124285"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solidFill>
                            <a:srgbClr val="00389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Управление качеством образовательного процесса в начальной школе</a:t>
                      </a:r>
                      <a:endParaRPr lang="ru-RU" sz="1600" b="0" dirty="0">
                        <a:solidFill>
                          <a:srgbClr val="003896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Граничина</a:t>
                      </a:r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О. А., </a:t>
                      </a:r>
                    </a:p>
                    <a:p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доктор педагогических наук, зав. кафедрой начального естественно-математического образования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35562">
                <a:tc>
                  <a:txBody>
                    <a:bodyPr/>
                    <a:lstStyle/>
                    <a:p>
                      <a:r>
                        <a:rPr lang="ru-RU" sz="1600" b="0" dirty="0" err="1" smtClean="0">
                          <a:solidFill>
                            <a:srgbClr val="00389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Онтолингвистика</a:t>
                      </a:r>
                      <a:r>
                        <a:rPr lang="ru-RU" sz="1600" b="0" dirty="0" smtClean="0">
                          <a:solidFill>
                            <a:srgbClr val="00389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и языковое образование ребенка</a:t>
                      </a:r>
                      <a:endParaRPr lang="ru-RU" sz="1600" b="0" dirty="0">
                        <a:solidFill>
                          <a:srgbClr val="003896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Цейтлин</a:t>
                      </a:r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С.Н.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ru-RU" sz="18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доктор филологических наук, почетный профессор РГПУ им. А. И. Герцена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4350" y="1412776"/>
            <a:ext cx="1575793" cy="1460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48"/>
          <a:stretch/>
        </p:blipFill>
        <p:spPr bwMode="auto">
          <a:xfrm>
            <a:off x="7237190" y="3933056"/>
            <a:ext cx="1667020" cy="1318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Объект 2"/>
          <p:cNvSpPr txBox="1">
            <a:spLocks/>
          </p:cNvSpPr>
          <p:nvPr/>
        </p:nvSpPr>
        <p:spPr bwMode="auto">
          <a:xfrm>
            <a:off x="251520" y="296651"/>
            <a:ext cx="7488832" cy="792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ru-RU" sz="2000" b="1" kern="0" dirty="0" smtClean="0"/>
              <a:t>РУКОВОДИТЕЛИ  ПРОГРАММ</a:t>
            </a:r>
            <a:endParaRPr lang="ru-RU" sz="2000" b="1" kern="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82525" y="5335678"/>
            <a:ext cx="976350" cy="1108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291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28680253"/>
              </p:ext>
            </p:extLst>
          </p:nvPr>
        </p:nvGraphicFramePr>
        <p:xfrm>
          <a:off x="395536" y="421600"/>
          <a:ext cx="6480720" cy="60561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006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800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6845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Магистерская программа</a:t>
                      </a:r>
                      <a:endParaRPr lang="ru-RU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Руководитель</a:t>
                      </a:r>
                      <a:endParaRPr lang="ru-RU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1632"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solidFill>
                            <a:srgbClr val="00389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Раннее обучение иностранным языкам и межкультурная коммуникация</a:t>
                      </a:r>
                      <a:endParaRPr lang="ru-RU" sz="1600" b="0" dirty="0">
                        <a:solidFill>
                          <a:srgbClr val="003896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Погосян В.А.,</a:t>
                      </a:r>
                    </a:p>
                    <a:p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заведующая кафедрой раннего обучения иностранным языкам, кандидат филологических наук, 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74092"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solidFill>
                            <a:srgbClr val="00389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Развитие  креативности  ребёнка  в  образовании</a:t>
                      </a:r>
                      <a:endParaRPr lang="ru-RU" sz="1600" b="0" dirty="0">
                        <a:solidFill>
                          <a:srgbClr val="003896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Барышева</a:t>
                      </a:r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Т. А.,</a:t>
                      </a:r>
                    </a:p>
                    <a:p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доктор психологических наук, профессор кафедры педагогики начального образования и художественного </a:t>
                      </a:r>
                    </a:p>
                    <a:p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развития ребёнка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42862"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solidFill>
                            <a:srgbClr val="00389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Детская практическая психология</a:t>
                      </a:r>
                      <a:endParaRPr lang="ru-RU" sz="1600" b="0" dirty="0">
                        <a:solidFill>
                          <a:srgbClr val="003896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Николаева Е.И.,</a:t>
                      </a:r>
                    </a:p>
                    <a:p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доктор биологических наук, профессор, заведующий кафедрой возрастной психологии и педагогики семьи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58469"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solidFill>
                            <a:srgbClr val="00389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Комплексное сопровождение раннего Детства</a:t>
                      </a:r>
                      <a:endParaRPr lang="ru-RU" sz="1600" b="0" dirty="0">
                        <a:solidFill>
                          <a:srgbClr val="003896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Новицкая В.А., кандидат</a:t>
                      </a:r>
                      <a:r>
                        <a:rPr lang="ru-RU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педагогических наук, доцент, директор института детства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24698"/>
          <a:stretch/>
        </p:blipFill>
        <p:spPr bwMode="auto">
          <a:xfrm>
            <a:off x="6726106" y="260647"/>
            <a:ext cx="1596443" cy="1603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667"/>
          <a:stretch/>
        </p:blipFill>
        <p:spPr bwMode="auto">
          <a:xfrm>
            <a:off x="6660232" y="3356992"/>
            <a:ext cx="1492554" cy="1739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74"/>
          <a:stretch/>
        </p:blipFill>
        <p:spPr bwMode="auto">
          <a:xfrm>
            <a:off x="7524328" y="1700808"/>
            <a:ext cx="1507739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59" t="11677" r="29944" b="-4401"/>
          <a:stretch/>
        </p:blipFill>
        <p:spPr bwMode="auto">
          <a:xfrm>
            <a:off x="7520985" y="4797152"/>
            <a:ext cx="1511082" cy="2089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5947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988840"/>
            <a:ext cx="8136904" cy="4176464"/>
          </a:xfrm>
        </p:spPr>
        <p:txBody>
          <a:bodyPr/>
          <a:lstStyle/>
          <a:p>
            <a:pPr marL="0" indent="0" algn="ctr">
              <a:buNone/>
            </a:pPr>
            <a:r>
              <a:rPr lang="ru-RU" sz="4400" b="1" dirty="0" smtClean="0">
                <a:solidFill>
                  <a:srgbClr val="0038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Ждём Вас в магистратуре института детства!</a:t>
            </a:r>
          </a:p>
          <a:p>
            <a:pPr marL="0" indent="0">
              <a:buNone/>
            </a:pPr>
            <a:endParaRPr lang="ru-RU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КОНТАКТЫ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Месторасположение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Московский пр., д.80 (станция метро «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Фрунзенская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»)</a:t>
            </a:r>
          </a:p>
          <a:p>
            <a:pPr marL="0" indent="0">
              <a:buNone/>
            </a:pP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Телефон для справок:</a:t>
            </a:r>
          </a:p>
          <a:p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+7 (812)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 252-73-45 (приемная декана) </a:t>
            </a:r>
          </a:p>
          <a:p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+7 (812)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252-58-29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(деканат очной формы обучения) </a:t>
            </a:r>
          </a:p>
          <a:p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+7 (812)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 252-73-14 (деканат заочной формы обучения)</a:t>
            </a:r>
          </a:p>
          <a:p>
            <a:pPr marL="0" indent="0">
              <a:buNone/>
            </a:pP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E-</a:t>
            </a:r>
            <a:r>
              <a:rPr lang="ru-RU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mail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: idetstva@herzen.spb.ru</a:t>
            </a:r>
          </a:p>
          <a:p>
            <a:pPr marL="0" indent="0">
              <a:buNone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marL="0" indent="0" algn="ctr">
              <a:buNone/>
            </a:pPr>
            <a:endParaRPr lang="ru-RU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5756" y="3501007"/>
            <a:ext cx="2512913" cy="3263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9914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933056"/>
            <a:ext cx="3183741" cy="2600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296747"/>
            <a:ext cx="3183741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276872"/>
            <a:ext cx="5184576" cy="4500500"/>
          </a:xfrm>
        </p:spPr>
        <p:txBody>
          <a:bodyPr/>
          <a:lstStyle/>
          <a:p>
            <a:pPr marL="0" indent="0">
              <a:buNone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Институт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детства – первый учебный институт, который был организован в рамках университетского образования и в 2003 году перешел на уровневую систему подготовки специалистов.  </a:t>
            </a: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Ценнейшие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дидактические материалы кафедры дошкольной педагогики, одной из старейших в РГПУ им. А.И. Герцена, позволили включить 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университет 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в Государственный Свод особо ценных объектов культурного наследия народов Российской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Федерации.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 bwMode="auto">
          <a:xfrm>
            <a:off x="556989" y="692696"/>
            <a:ext cx="7488832" cy="792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ru-RU" sz="2000" b="1" kern="0" dirty="0" smtClean="0"/>
              <a:t>ИНСТИТУТ   ДЕТСТВА</a:t>
            </a:r>
            <a:endParaRPr lang="ru-RU" sz="2000" b="1" kern="0" dirty="0"/>
          </a:p>
        </p:txBody>
      </p:sp>
    </p:spTree>
    <p:extLst>
      <p:ext uri="{BB962C8B-B14F-4D97-AF65-F5344CB8AC3E}">
        <p14:creationId xmlns:p14="http://schemas.microsoft.com/office/powerpoint/2010/main" val="2441953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893614"/>
            <a:ext cx="7488832" cy="2141158"/>
          </a:xfrm>
        </p:spPr>
        <p:txBody>
          <a:bodyPr/>
          <a:lstStyle/>
          <a:p>
            <a:pPr marL="0" indent="0">
              <a:buNone/>
            </a:pPr>
            <a:r>
              <a:rPr lang="ru-RU" sz="2000" dirty="0"/>
              <a:t>Институт детства  </a:t>
            </a:r>
            <a:r>
              <a:rPr lang="ru-RU" sz="2000" dirty="0" smtClean="0"/>
              <a:t>готовит современных педагогов для современных детей. </a:t>
            </a:r>
          </a:p>
          <a:p>
            <a:pPr marL="0" indent="0">
              <a:buNone/>
            </a:pPr>
            <a:endParaRPr lang="ru-RU" sz="2000" dirty="0" smtClean="0"/>
          </a:p>
          <a:p>
            <a:pPr marL="0" indent="0">
              <a:buNone/>
            </a:pPr>
            <a:r>
              <a:rPr lang="ru-RU" sz="2000" dirty="0" smtClean="0"/>
              <a:t>Высокий </a:t>
            </a:r>
            <a:r>
              <a:rPr lang="ru-RU" sz="2000" dirty="0"/>
              <a:t>уровень профессионализма наших преподавателей дает возможность для все большего количества научных открытий и исследований студентов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pic>
        <p:nvPicPr>
          <p:cNvPr id="3074" name="Picture 2" descr="D:\_DATA\Desktop\фотки\ид\фото магистров\IMG_4033-17-11-16-06-11.jpe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14"/>
          <a:stretch/>
        </p:blipFill>
        <p:spPr bwMode="auto">
          <a:xfrm>
            <a:off x="1019199" y="4065604"/>
            <a:ext cx="3955406" cy="2295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_DATA\Desktop\фотки\ид\разное\DSCN866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717032"/>
            <a:ext cx="2304256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Объект 2"/>
          <p:cNvSpPr txBox="1">
            <a:spLocks/>
          </p:cNvSpPr>
          <p:nvPr/>
        </p:nvSpPr>
        <p:spPr bwMode="auto">
          <a:xfrm>
            <a:off x="556989" y="692696"/>
            <a:ext cx="7488832" cy="792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ru-RU" sz="2000" b="1" kern="0" dirty="0" smtClean="0"/>
              <a:t>ПЕРСПЕКТИВНОЕ  ОБРАЗОВАНИЕ  </a:t>
            </a:r>
            <a:endParaRPr lang="ru-RU" sz="2000" b="1" kern="0" dirty="0"/>
          </a:p>
        </p:txBody>
      </p:sp>
    </p:spTree>
    <p:extLst>
      <p:ext uri="{BB962C8B-B14F-4D97-AF65-F5344CB8AC3E}">
        <p14:creationId xmlns:p14="http://schemas.microsoft.com/office/powerpoint/2010/main" val="2351753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69609" y="2348880"/>
            <a:ext cx="5184576" cy="4104456"/>
          </a:xfrm>
        </p:spPr>
        <p:txBody>
          <a:bodyPr numCol="1"/>
          <a:lstStyle/>
          <a:p>
            <a:pPr marL="0" indent="0">
              <a:buNone/>
            </a:pP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Преподаватели института постоянно сотрудничают с  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детскими садами, школами, учреждениями дополнительного образования, развивающими центрами России и Санкт-Петербурга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0">
              <a:buNone/>
            </a:pPr>
            <a:endParaRPr lang="ru-RU" sz="20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Практика образования знает нас по рекомендованной 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 РФ 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комплексной программе 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дошкольного образования «Детство», 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учебно-методическому комплекту «Диалог» для  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начальной 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школы.</a:t>
            </a:r>
            <a:endParaRPr lang="ru-RU" sz="20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4" r="5598"/>
          <a:stretch/>
        </p:blipFill>
        <p:spPr bwMode="auto">
          <a:xfrm>
            <a:off x="179512" y="2492896"/>
            <a:ext cx="3513762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Объект 2"/>
          <p:cNvSpPr txBox="1">
            <a:spLocks/>
          </p:cNvSpPr>
          <p:nvPr/>
        </p:nvSpPr>
        <p:spPr bwMode="auto">
          <a:xfrm>
            <a:off x="556989" y="692696"/>
            <a:ext cx="7488832" cy="792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ru-RU" sz="2000" b="1" kern="0" dirty="0" smtClean="0"/>
              <a:t>СОТРУДНИЧЕСТВО  И  ВОСТРЕБОВАННОСТЬ   ОПЫТА</a:t>
            </a:r>
            <a:endParaRPr lang="ru-RU" sz="2000" b="1" kern="0" dirty="0"/>
          </a:p>
        </p:txBody>
      </p:sp>
    </p:spTree>
    <p:extLst>
      <p:ext uri="{BB962C8B-B14F-4D97-AF65-F5344CB8AC3E}">
        <p14:creationId xmlns:p14="http://schemas.microsoft.com/office/powerpoint/2010/main" val="3057425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_DATA\Desktop\фотки\ид\фото магистров\image-03-11-15-13-3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6" t="10560" r="9229" b="26350"/>
          <a:stretch/>
        </p:blipFill>
        <p:spPr bwMode="auto">
          <a:xfrm>
            <a:off x="5940152" y="2492896"/>
            <a:ext cx="3010328" cy="2988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0343" y="2443312"/>
            <a:ext cx="5400600" cy="3037998"/>
          </a:xfrm>
        </p:spPr>
        <p:txBody>
          <a:bodyPr/>
          <a:lstStyle/>
          <a:p>
            <a:pPr marL="0" indent="0">
              <a:buNone/>
            </a:pP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С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каждым годом расширяется география сотрудничества института. </a:t>
            </a:r>
            <a:endParaRPr lang="ru-RU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Мы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реализуем обучение по двум сетевым международным магистерским программам совместно с Университетом Восточной Финляндии,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Трнавским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университетом Словакии и Белорусским государственным педагогическим университетом имени Максима Танка, а также осуществляем совместную работу с университетом Северной Айовы (США), Университетским колледжем прикладных наук Осло и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Акерсхуса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(Норвегия), Университетом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Лейкестера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(Великобритания)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др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 bwMode="auto">
          <a:xfrm>
            <a:off x="556989" y="692696"/>
            <a:ext cx="7488832" cy="792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ru-RU" sz="2000" b="1" kern="0" dirty="0" smtClean="0"/>
              <a:t>МЕЖДУНАРОДНОЕ   СОТРУДНИЧЕСТВО</a:t>
            </a:r>
            <a:endParaRPr lang="ru-RU" sz="2000" b="1" kern="0" dirty="0"/>
          </a:p>
        </p:txBody>
      </p:sp>
    </p:spTree>
    <p:extLst>
      <p:ext uri="{BB962C8B-B14F-4D97-AF65-F5344CB8AC3E}">
        <p14:creationId xmlns:p14="http://schemas.microsoft.com/office/powerpoint/2010/main" val="1874576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7367" y="2492896"/>
            <a:ext cx="4488689" cy="3816424"/>
          </a:xfrm>
        </p:spPr>
        <p:txBody>
          <a:bodyPr/>
          <a:lstStyle/>
          <a:p>
            <a:pPr marL="0" indent="0">
              <a:buNone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Мы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гордимся нашими студентами ежегодно участвующими во Всероссийских и международных выставках и конференциях, семинарах и олимпиадах, именными стипендиатами Федеральных стипендиальных программ и программ президента РФ,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грантополучателями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персональных студенческих грантов.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Picture 2" descr="D:\_DATA\Desktop\макет\06.15 Порфирова 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9418" y="4272051"/>
            <a:ext cx="3163219" cy="2109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9419" y="1967795"/>
            <a:ext cx="3163218" cy="2109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Объект 2"/>
          <p:cNvSpPr txBox="1">
            <a:spLocks/>
          </p:cNvSpPr>
          <p:nvPr/>
        </p:nvSpPr>
        <p:spPr bwMode="auto">
          <a:xfrm>
            <a:off x="556989" y="692696"/>
            <a:ext cx="7488832" cy="792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ru-RU" sz="2000" b="1" kern="0" dirty="0" smtClean="0"/>
              <a:t>НАШИ   СТУДЕНТЫ</a:t>
            </a:r>
            <a:endParaRPr lang="ru-RU" sz="2000" b="1" kern="0" dirty="0"/>
          </a:p>
        </p:txBody>
      </p:sp>
    </p:spTree>
    <p:extLst>
      <p:ext uri="{BB962C8B-B14F-4D97-AF65-F5344CB8AC3E}">
        <p14:creationId xmlns:p14="http://schemas.microsoft.com/office/powerpoint/2010/main" val="3100101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title"/>
          </p:nvPr>
        </p:nvSpPr>
        <p:spPr>
          <a:xfrm>
            <a:off x="611560" y="548680"/>
            <a:ext cx="6840760" cy="715962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ru-RU" alt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7 ПРИЧИН  УЧИТЬСЯ  В  МАГИСТРАТУРЕ  ИНСТИТУТА  ДЕТСТВА</a:t>
            </a:r>
          </a:p>
        </p:txBody>
      </p:sp>
      <p:sp>
        <p:nvSpPr>
          <p:cNvPr id="307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539552" y="2636912"/>
            <a:ext cx="8208912" cy="4104456"/>
          </a:xfrm>
        </p:spPr>
        <p:txBody>
          <a:bodyPr numCol="2"/>
          <a:lstStyle/>
          <a:p>
            <a:pPr lvl="0">
              <a:buFont typeface="+mj-lt"/>
              <a:buAutoNum type="arabicPeriod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Обучение в магистратуре гарантирует получение качественного образования, потому что подготовку магистров ведут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преподаватели одного из лучших ВУЗов России.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Font typeface="+mj-lt"/>
              <a:buAutoNum type="arabicPeriod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Занятия для студентов магистратуры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отличаются интерактивностью, </a:t>
            </a:r>
            <a:r>
              <a:rPr lang="ru-RU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практикоориентированностью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 содержат много самостоятельной работы, что делает их личностно ориентированными.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Font typeface="+mj-lt"/>
              <a:buAutoNum type="arabicPeriod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Удобный график обучения, возможный для совмещения с работой.</a:t>
            </a:r>
          </a:p>
          <a:p>
            <a:pPr>
              <a:buFont typeface="+mj-lt"/>
              <a:buAutoNum type="arabicPeriod"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Обучение в магистратуре – это возможность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принимать участие в научных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исследованиях, готовить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публикации в научных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изданиях, участвовать в конференциях</a:t>
            </a:r>
          </a:p>
          <a:p>
            <a:pPr>
              <a:buFont typeface="+mj-lt"/>
              <a:buAutoNum type="arabicPeriod"/>
            </a:pP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+mj-lt"/>
              <a:buAutoNum type="arabicPeriod"/>
            </a:pPr>
            <a:endParaRPr 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Font typeface="+mj-lt"/>
              <a:buAutoNum type="arabicPeriod"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Обучение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в магистратуре позволяет продолжать обучение, выбрав другое, отличное от бакалавриата направление, что дает возможность студентам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осваивать новую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профессию.</a:t>
            </a:r>
          </a:p>
          <a:p>
            <a:pPr lvl="0">
              <a:buFont typeface="+mj-lt"/>
              <a:buAutoNum type="arabicPeriod"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Магистратура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является необходимой, если вы имеете желание поступить в аспирантуру.</a:t>
            </a:r>
          </a:p>
          <a:p>
            <a:pPr>
              <a:buFont typeface="+mj-lt"/>
              <a:buAutoNum type="arabicPeriod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Как показывает статистика, 66%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выпускников магистратуры устроились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на работу еще до завершения учебы в университете, 22% нашли работу сразу после завершения учебы. При этом среднемесячная зарплата выпускников магистратуры выше, чем у выпускников других ступеней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высшего образования 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ru-RU" alt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ru-RU" alt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764704"/>
            <a:ext cx="6934200" cy="715963"/>
          </a:xfrm>
        </p:spPr>
        <p:txBody>
          <a:bodyPr/>
          <a:lstStyle/>
          <a:p>
            <a:pPr eaLnBrk="1" hangingPunct="1"/>
            <a:r>
              <a:rPr lang="ru-RU" alt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СОРИЕНТИРУЙСЯ!</a:t>
            </a:r>
            <a:endParaRPr lang="en-US" altLang="ru-RU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467544" y="2420888"/>
            <a:ext cx="4416681" cy="3888432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Что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будет написано в дипломе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0" indent="0">
              <a:buNone/>
            </a:pPr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Сколько лет учиться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0" indent="0">
              <a:buNone/>
            </a:pPr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 какое время проходит учеба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0" indent="0">
              <a:buNone/>
            </a:pPr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Проходной балл прошлого года</a:t>
            </a:r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1600" dirty="0"/>
          </a:p>
        </p:txBody>
      </p:sp>
      <p:sp>
        <p:nvSpPr>
          <p:cNvPr id="6" name="Объект 2"/>
          <p:cNvSpPr txBox="1">
            <a:spLocks/>
          </p:cNvSpPr>
          <p:nvPr/>
        </p:nvSpPr>
        <p:spPr bwMode="auto">
          <a:xfrm>
            <a:off x="4640529" y="2204864"/>
            <a:ext cx="4392488" cy="38847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ru-RU" sz="16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Магистр</a:t>
            </a:r>
          </a:p>
          <a:p>
            <a:pPr marL="0" indent="0">
              <a:buNone/>
            </a:pPr>
            <a:endParaRPr lang="ru-RU" sz="1600" kern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16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2 года</a:t>
            </a:r>
          </a:p>
          <a:p>
            <a:pPr marL="0" indent="0">
              <a:buNone/>
            </a:pPr>
            <a:endParaRPr lang="ru-RU" sz="1600" kern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16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2-3 </a:t>
            </a:r>
            <a:r>
              <a:rPr lang="ru-RU" sz="1600" kern="0" dirty="0">
                <a:latin typeface="Arial" panose="020B0604020202020204" pitchFamily="34" charset="0"/>
                <a:cs typeface="Arial" panose="020B0604020202020204" pitchFamily="34" charset="0"/>
              </a:rPr>
              <a:t>раза в неделю, </a:t>
            </a:r>
            <a:r>
              <a:rPr lang="ru-RU" sz="16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с </a:t>
            </a:r>
            <a:r>
              <a:rPr lang="ru-RU" sz="1600" kern="0" dirty="0">
                <a:latin typeface="Arial" panose="020B0604020202020204" pitchFamily="34" charset="0"/>
                <a:cs typeface="Arial" panose="020B0604020202020204" pitchFamily="34" charset="0"/>
              </a:rPr>
              <a:t>15.10 до </a:t>
            </a:r>
            <a:r>
              <a:rPr lang="ru-RU" sz="16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21.30</a:t>
            </a:r>
          </a:p>
          <a:p>
            <a:pPr marL="0" indent="0">
              <a:buNone/>
            </a:pPr>
            <a:endParaRPr lang="ru-RU" sz="1600" kern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16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В 2020 году на очную форму направление </a:t>
            </a:r>
            <a:r>
              <a:rPr lang="ru-RU" sz="1600" kern="0" dirty="0">
                <a:latin typeface="Arial" panose="020B0604020202020204" pitchFamily="34" charset="0"/>
                <a:cs typeface="Arial" panose="020B0604020202020204" pitchFamily="34" charset="0"/>
              </a:rPr>
              <a:t>«Психолого-педагогическое образование» </a:t>
            </a:r>
            <a:r>
              <a:rPr lang="ru-RU" sz="16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конкурс </a:t>
            </a:r>
            <a:r>
              <a:rPr lang="ru-RU" sz="1600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проходной балл был 92, </a:t>
            </a:r>
            <a:r>
              <a:rPr lang="ru-RU" sz="16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«Педагогическое </a:t>
            </a:r>
            <a:r>
              <a:rPr lang="ru-RU" sz="1600" kern="0" dirty="0">
                <a:latin typeface="Arial" panose="020B0604020202020204" pitchFamily="34" charset="0"/>
                <a:cs typeface="Arial" panose="020B0604020202020204" pitchFamily="34" charset="0"/>
              </a:rPr>
              <a:t>образование» - </a:t>
            </a:r>
            <a:r>
              <a:rPr lang="ru-RU" sz="1600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90,</a:t>
            </a:r>
            <a:r>
              <a:rPr lang="ru-RU" sz="16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r>
              <a:rPr lang="ru-RU" sz="16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на магистерскую </a:t>
            </a:r>
            <a:r>
              <a:rPr lang="ru-RU" sz="1600" kern="0" dirty="0">
                <a:latin typeface="Arial" panose="020B0604020202020204" pitchFamily="34" charset="0"/>
                <a:cs typeface="Arial" panose="020B0604020202020204" pitchFamily="34" charset="0"/>
              </a:rPr>
              <a:t>программу </a:t>
            </a:r>
            <a:r>
              <a:rPr lang="ru-RU" sz="16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«Раннее </a:t>
            </a:r>
            <a:r>
              <a:rPr lang="ru-RU" sz="1600" kern="0" dirty="0">
                <a:latin typeface="Arial" panose="020B0604020202020204" pitchFamily="34" charset="0"/>
                <a:cs typeface="Arial" panose="020B0604020202020204" pitchFamily="34" charset="0"/>
              </a:rPr>
              <a:t>обучение иностранным языкам и межкультурная </a:t>
            </a:r>
            <a:r>
              <a:rPr lang="ru-RU" sz="16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коммуникация» - </a:t>
            </a:r>
            <a:r>
              <a:rPr lang="ru-RU" sz="1600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100,</a:t>
            </a:r>
          </a:p>
          <a:p>
            <a:pPr marL="0" indent="0">
              <a:buNone/>
            </a:pPr>
            <a:r>
              <a:rPr lang="ru-RU" sz="1600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На заочную форму </a:t>
            </a:r>
            <a:r>
              <a:rPr lang="ru-RU" sz="1600" kern="0" dirty="0">
                <a:latin typeface="Arial" panose="020B0604020202020204" pitchFamily="34" charset="0"/>
                <a:cs typeface="Arial" panose="020B0604020202020204" pitchFamily="34" charset="0"/>
              </a:rPr>
              <a:t>направление «Психолого-педагогическое образование» </a:t>
            </a:r>
            <a:r>
              <a:rPr lang="ru-RU" sz="16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конкурс </a:t>
            </a:r>
            <a:r>
              <a:rPr lang="ru-RU" sz="1600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88, </a:t>
            </a:r>
            <a:r>
              <a:rPr lang="ru-RU" sz="1600" kern="0" dirty="0">
                <a:latin typeface="Arial" panose="020B0604020202020204" pitchFamily="34" charset="0"/>
                <a:cs typeface="Arial" panose="020B0604020202020204" pitchFamily="34" charset="0"/>
              </a:rPr>
              <a:t>«Педагогическое образование» - </a:t>
            </a:r>
            <a:r>
              <a:rPr lang="ru-RU" sz="1600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99</a:t>
            </a:r>
            <a:r>
              <a:rPr lang="ru-RU" sz="16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600" b="1" kern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Стрелка вправо 3"/>
          <p:cNvSpPr/>
          <p:nvPr/>
        </p:nvSpPr>
        <p:spPr bwMode="auto">
          <a:xfrm>
            <a:off x="3995936" y="2477075"/>
            <a:ext cx="648072" cy="216024"/>
          </a:xfrm>
          <a:prstGeom prst="rightArrow">
            <a:avLst/>
          </a:prstGeom>
          <a:solidFill>
            <a:srgbClr val="92D050"/>
          </a:solidFill>
          <a:ln>
            <a:noFill/>
          </a:ln>
          <a:ex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Стрелка вправо 8"/>
          <p:cNvSpPr/>
          <p:nvPr/>
        </p:nvSpPr>
        <p:spPr bwMode="auto">
          <a:xfrm>
            <a:off x="3203848" y="3068960"/>
            <a:ext cx="1368152" cy="216024"/>
          </a:xfrm>
          <a:prstGeom prst="rightArrow">
            <a:avLst/>
          </a:prstGeom>
          <a:solidFill>
            <a:srgbClr val="92D050"/>
          </a:solidFill>
          <a:ln>
            <a:noFill/>
          </a:ln>
          <a:ex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Стрелка вправо 9"/>
          <p:cNvSpPr/>
          <p:nvPr/>
        </p:nvSpPr>
        <p:spPr bwMode="auto">
          <a:xfrm>
            <a:off x="3995936" y="3645024"/>
            <a:ext cx="648072" cy="216024"/>
          </a:xfrm>
          <a:prstGeom prst="rightArrow">
            <a:avLst/>
          </a:prstGeom>
          <a:solidFill>
            <a:srgbClr val="92D050"/>
          </a:solidFill>
          <a:ln>
            <a:noFill/>
          </a:ln>
          <a:ex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Стрелка вправо 10"/>
          <p:cNvSpPr/>
          <p:nvPr/>
        </p:nvSpPr>
        <p:spPr bwMode="auto">
          <a:xfrm>
            <a:off x="3995936" y="4255274"/>
            <a:ext cx="648072" cy="216024"/>
          </a:xfrm>
          <a:prstGeom prst="rightArrow">
            <a:avLst/>
          </a:prstGeom>
          <a:solidFill>
            <a:srgbClr val="92D050"/>
          </a:solidFill>
          <a:ln>
            <a:noFill/>
          </a:ln>
          <a:ex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2123728" y="2420888"/>
            <a:ext cx="5400600" cy="1512168"/>
          </a:xfrm>
        </p:spPr>
        <p:txBody>
          <a:bodyPr/>
          <a:lstStyle/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Эссе</a:t>
            </a:r>
          </a:p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Мотивационное письмо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501008"/>
            <a:ext cx="5562600" cy="311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Объект 2"/>
          <p:cNvSpPr txBox="1">
            <a:spLocks/>
          </p:cNvSpPr>
          <p:nvPr/>
        </p:nvSpPr>
        <p:spPr bwMode="auto">
          <a:xfrm>
            <a:off x="556989" y="692696"/>
            <a:ext cx="7488832" cy="792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ru-RU" sz="2000" b="1" kern="0" dirty="0" smtClean="0"/>
              <a:t>ПРОГРАММА  ВСТУПИТЕЛЬНЫХ  ИСПЫТАНИЙ</a:t>
            </a:r>
            <a:endParaRPr lang="ru-RU" sz="2000" b="1" kern="0" dirty="0"/>
          </a:p>
        </p:txBody>
      </p:sp>
    </p:spTree>
    <p:extLst>
      <p:ext uri="{BB962C8B-B14F-4D97-AF65-F5344CB8AC3E}">
        <p14:creationId xmlns:p14="http://schemas.microsoft.com/office/powerpoint/2010/main" val="597763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-template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FBB240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FE564C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BB2A32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E84A25"/>
        </a:lt2>
        <a:accent1>
          <a:srgbClr val="ED6A24"/>
        </a:accent1>
        <a:accent2>
          <a:srgbClr val="F99E1C"/>
        </a:accent2>
        <a:accent3>
          <a:srgbClr val="FFFFFF"/>
        </a:accent3>
        <a:accent4>
          <a:srgbClr val="404040"/>
        </a:accent4>
        <a:accent5>
          <a:srgbClr val="F4B9AC"/>
        </a:accent5>
        <a:accent6>
          <a:srgbClr val="E28F18"/>
        </a:accent6>
        <a:hlink>
          <a:srgbClr val="F1B545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B92D14"/>
        </a:lt2>
        <a:accent1>
          <a:srgbClr val="D34E13"/>
        </a:accent1>
        <a:accent2>
          <a:srgbClr val="DC9009"/>
        </a:accent2>
        <a:accent3>
          <a:srgbClr val="FFFFFF"/>
        </a:accent3>
        <a:accent4>
          <a:srgbClr val="404040"/>
        </a:accent4>
        <a:accent5>
          <a:srgbClr val="E6B2AA"/>
        </a:accent5>
        <a:accent6>
          <a:srgbClr val="C78207"/>
        </a:accent6>
        <a:hlink>
          <a:srgbClr val="EEC63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7">
        <a:dk1>
          <a:srgbClr val="4D4D4D"/>
        </a:dk1>
        <a:lt1>
          <a:srgbClr val="FFFFFF"/>
        </a:lt1>
        <a:dk2>
          <a:srgbClr val="4D4D4D"/>
        </a:dk2>
        <a:lt2>
          <a:srgbClr val="AE6310"/>
        </a:lt2>
        <a:accent1>
          <a:srgbClr val="E79613"/>
        </a:accent1>
        <a:accent2>
          <a:srgbClr val="E1720D"/>
        </a:accent2>
        <a:accent3>
          <a:srgbClr val="FFFFFF"/>
        </a:accent3>
        <a:accent4>
          <a:srgbClr val="404040"/>
        </a:accent4>
        <a:accent5>
          <a:srgbClr val="F1C9AA"/>
        </a:accent5>
        <a:accent6>
          <a:srgbClr val="CC670B"/>
        </a:accent6>
        <a:hlink>
          <a:srgbClr val="C6470A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8">
        <a:dk1>
          <a:srgbClr val="4D4D4D"/>
        </a:dk1>
        <a:lt1>
          <a:srgbClr val="FFFFFF"/>
        </a:lt1>
        <a:dk2>
          <a:srgbClr val="4D4D4D"/>
        </a:dk2>
        <a:lt2>
          <a:srgbClr val="AF5612"/>
        </a:lt2>
        <a:accent1>
          <a:srgbClr val="CB882F"/>
        </a:accent1>
        <a:accent2>
          <a:srgbClr val="E7C432"/>
        </a:accent2>
        <a:accent3>
          <a:srgbClr val="FFFFFF"/>
        </a:accent3>
        <a:accent4>
          <a:srgbClr val="404040"/>
        </a:accent4>
        <a:accent5>
          <a:srgbClr val="E2C3AD"/>
        </a:accent5>
        <a:accent6>
          <a:srgbClr val="D1B12C"/>
        </a:accent6>
        <a:hlink>
          <a:srgbClr val="EECA34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9">
        <a:dk1>
          <a:srgbClr val="4D4D4D"/>
        </a:dk1>
        <a:lt1>
          <a:srgbClr val="FFFFFF"/>
        </a:lt1>
        <a:dk2>
          <a:srgbClr val="4D4D4D"/>
        </a:dk2>
        <a:lt2>
          <a:srgbClr val="9A5E40"/>
        </a:lt2>
        <a:accent1>
          <a:srgbClr val="AE7750"/>
        </a:accent1>
        <a:accent2>
          <a:srgbClr val="C08D60"/>
        </a:accent2>
        <a:accent3>
          <a:srgbClr val="FFFFFF"/>
        </a:accent3>
        <a:accent4>
          <a:srgbClr val="404040"/>
        </a:accent4>
        <a:accent5>
          <a:srgbClr val="D3BDB3"/>
        </a:accent5>
        <a:accent6>
          <a:srgbClr val="AE7F56"/>
        </a:accent6>
        <a:hlink>
          <a:srgbClr val="CCA47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0">
        <a:dk1>
          <a:srgbClr val="4D4D4D"/>
        </a:dk1>
        <a:lt1>
          <a:srgbClr val="FFFFFF"/>
        </a:lt1>
        <a:dk2>
          <a:srgbClr val="4D4D4D"/>
        </a:dk2>
        <a:lt2>
          <a:srgbClr val="D1BB77"/>
        </a:lt2>
        <a:accent1>
          <a:srgbClr val="DBBA87"/>
        </a:accent1>
        <a:accent2>
          <a:srgbClr val="E0B265"/>
        </a:accent2>
        <a:accent3>
          <a:srgbClr val="FFFFFF"/>
        </a:accent3>
        <a:accent4>
          <a:srgbClr val="404040"/>
        </a:accent4>
        <a:accent5>
          <a:srgbClr val="EAD9C3"/>
        </a:accent5>
        <a:accent6>
          <a:srgbClr val="CBA15B"/>
        </a:accent6>
        <a:hlink>
          <a:srgbClr val="E9C27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1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2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3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D3D3D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4">
        <a:dk1>
          <a:srgbClr val="FFFFFF"/>
        </a:dk1>
        <a:lt1>
          <a:srgbClr val="FFFFFF"/>
        </a:lt1>
        <a:dk2>
          <a:srgbClr val="FFFFFF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DADADA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5">
        <a:dk1>
          <a:srgbClr val="FFFFFF"/>
        </a:dk1>
        <a:lt1>
          <a:srgbClr val="FFFFFF"/>
        </a:lt1>
        <a:dk2>
          <a:srgbClr val="FFFFFF"/>
        </a:dk2>
        <a:lt2>
          <a:srgbClr val="55A6FE"/>
        </a:lt2>
        <a:accent1>
          <a:srgbClr val="71BBFF"/>
        </a:accent1>
        <a:accent2>
          <a:srgbClr val="74CCFF"/>
        </a:accent2>
        <a:accent3>
          <a:srgbClr val="FFFFFF"/>
        </a:accent3>
        <a:accent4>
          <a:srgbClr val="DADADA"/>
        </a:accent4>
        <a:accent5>
          <a:srgbClr val="BBDAFF"/>
        </a:accent5>
        <a:accent6>
          <a:srgbClr val="68B9E7"/>
        </a:accent6>
        <a:hlink>
          <a:srgbClr val="94D8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6">
        <a:dk1>
          <a:srgbClr val="FFFFFF"/>
        </a:dk1>
        <a:lt1>
          <a:srgbClr val="FFFFFF"/>
        </a:lt1>
        <a:dk2>
          <a:srgbClr val="FFFFFF"/>
        </a:dk2>
        <a:lt2>
          <a:srgbClr val="4BA1FF"/>
        </a:lt2>
        <a:accent1>
          <a:srgbClr val="5DB2FF"/>
        </a:accent1>
        <a:accent2>
          <a:srgbClr val="65C8FF"/>
        </a:accent2>
        <a:accent3>
          <a:srgbClr val="FFFFFF"/>
        </a:accent3>
        <a:accent4>
          <a:srgbClr val="DADADA"/>
        </a:accent4>
        <a:accent5>
          <a:srgbClr val="B6D5FF"/>
        </a:accent5>
        <a:accent6>
          <a:srgbClr val="5BB5E7"/>
        </a:accent6>
        <a:hlink>
          <a:srgbClr val="87E1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powerpoint-template</Template>
  <TotalTime>3000</TotalTime>
  <Words>1085</Words>
  <Application>Microsoft Office PowerPoint</Application>
  <PresentationFormat>Экран (4:3)</PresentationFormat>
  <Paragraphs>132</Paragraphs>
  <Slides>18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6" baseType="lpstr">
      <vt:lpstr>Arial</vt:lpstr>
      <vt:lpstr>Calibri</vt:lpstr>
      <vt:lpstr>Garamond</vt:lpstr>
      <vt:lpstr>Microsoft Sans Serif</vt:lpstr>
      <vt:lpstr>Segoe Script</vt:lpstr>
      <vt:lpstr>Times New Roman</vt:lpstr>
      <vt:lpstr>Wingdings</vt:lpstr>
      <vt:lpstr>powerpoint-template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7 ПРИЧИН  УЧИТЬСЯ  В  МАГИСТРАТУРЕ  ИНСТИТУТА  ДЕТСТВА</vt:lpstr>
      <vt:lpstr>СОРИЕНТИРУЙСЯ!</vt:lpstr>
      <vt:lpstr>Презентация PowerPoint</vt:lpstr>
      <vt:lpstr>Презентация PowerPoint</vt:lpstr>
      <vt:lpstr>Презентация PowerPoint</vt:lpstr>
      <vt:lpstr>Презентация PowerPoint</vt:lpstr>
      <vt:lpstr>Индивидуальные достижения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Магистратура института  детства 2017</dc:title>
  <dc:creator>User</dc:creator>
  <cp:lastModifiedBy>Пользователь Windows</cp:lastModifiedBy>
  <cp:revision>115</cp:revision>
  <dcterms:created xsi:type="dcterms:W3CDTF">2017-02-20T18:44:41Z</dcterms:created>
  <dcterms:modified xsi:type="dcterms:W3CDTF">2021-04-26T14:24:41Z</dcterms:modified>
</cp:coreProperties>
</file>